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mov" ContentType="video/unknown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1" r:id="rId1"/>
  </p:sldMasterIdLst>
  <p:notesMasterIdLst>
    <p:notesMasterId r:id="rId62"/>
  </p:notesMasterIdLst>
  <p:handoutMasterIdLst>
    <p:handoutMasterId r:id="rId63"/>
  </p:handoutMasterIdLst>
  <p:sldIdLst>
    <p:sldId id="256" r:id="rId2"/>
    <p:sldId id="257" r:id="rId3"/>
    <p:sldId id="288" r:id="rId4"/>
    <p:sldId id="358" r:id="rId5"/>
    <p:sldId id="338" r:id="rId6"/>
    <p:sldId id="289" r:id="rId7"/>
    <p:sldId id="290" r:id="rId8"/>
    <p:sldId id="341" r:id="rId9"/>
    <p:sldId id="291" r:id="rId10"/>
    <p:sldId id="292" r:id="rId11"/>
    <p:sldId id="293" r:id="rId12"/>
    <p:sldId id="340" r:id="rId13"/>
    <p:sldId id="295" r:id="rId14"/>
    <p:sldId id="296" r:id="rId15"/>
    <p:sldId id="294" r:id="rId16"/>
    <p:sldId id="326" r:id="rId17"/>
    <p:sldId id="325" r:id="rId18"/>
    <p:sldId id="351" r:id="rId19"/>
    <p:sldId id="328" r:id="rId20"/>
    <p:sldId id="352" r:id="rId21"/>
    <p:sldId id="298" r:id="rId22"/>
    <p:sldId id="301" r:id="rId23"/>
    <p:sldId id="321" r:id="rId24"/>
    <p:sldId id="302" r:id="rId25"/>
    <p:sldId id="304" r:id="rId26"/>
    <p:sldId id="305" r:id="rId27"/>
    <p:sldId id="320" r:id="rId28"/>
    <p:sldId id="306" r:id="rId29"/>
    <p:sldId id="310" r:id="rId30"/>
    <p:sldId id="311" r:id="rId31"/>
    <p:sldId id="314" r:id="rId32"/>
    <p:sldId id="329" r:id="rId33"/>
    <p:sldId id="317" r:id="rId34"/>
    <p:sldId id="353" r:id="rId35"/>
    <p:sldId id="300" r:id="rId36"/>
    <p:sldId id="350" r:id="rId37"/>
    <p:sldId id="273" r:id="rId38"/>
    <p:sldId id="262" r:id="rId39"/>
    <p:sldId id="261" r:id="rId40"/>
    <p:sldId id="269" r:id="rId41"/>
    <p:sldId id="272" r:id="rId42"/>
    <p:sldId id="263" r:id="rId43"/>
    <p:sldId id="354" r:id="rId44"/>
    <p:sldId id="355" r:id="rId45"/>
    <p:sldId id="357" r:id="rId46"/>
    <p:sldId id="266" r:id="rId47"/>
    <p:sldId id="267" r:id="rId48"/>
    <p:sldId id="268" r:id="rId49"/>
    <p:sldId id="343" r:id="rId50"/>
    <p:sldId id="349" r:id="rId51"/>
    <p:sldId id="270" r:id="rId52"/>
    <p:sldId id="276" r:id="rId53"/>
    <p:sldId id="285" r:id="rId54"/>
    <p:sldId id="287" r:id="rId55"/>
    <p:sldId id="284" r:id="rId56"/>
    <p:sldId id="347" r:id="rId57"/>
    <p:sldId id="342" r:id="rId58"/>
    <p:sldId id="334" r:id="rId59"/>
    <p:sldId id="356" r:id="rId60"/>
    <p:sldId id="336" r:id="rId61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9DBC"/>
    <a:srgbClr val="FF8AE0"/>
    <a:srgbClr val="0033CC"/>
    <a:srgbClr val="3366FF"/>
    <a:srgbClr val="0FDBF3"/>
    <a:srgbClr val="FF9600"/>
    <a:srgbClr val="FFFC12"/>
    <a:srgbClr val="FF2613"/>
    <a:srgbClr val="003399"/>
    <a:srgbClr val="FF14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880" autoAdjust="0"/>
    <p:restoredTop sz="94660"/>
  </p:normalViewPr>
  <p:slideViewPr>
    <p:cSldViewPr snapToGrid="0">
      <p:cViewPr>
        <p:scale>
          <a:sx n="125" d="100"/>
          <a:sy n="125" d="100"/>
        </p:scale>
        <p:origin x="-528" y="-560"/>
      </p:cViewPr>
      <p:guideLst>
        <p:guide orient="horz" pos="4008"/>
        <p:guide pos="28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323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handoutMaster" Target="handoutMasters/handoutMaster1.xml"/><Relationship Id="rId64" Type="http://schemas.openxmlformats.org/officeDocument/2006/relationships/printerSettings" Target="printerSettings/printerSettings1.bin"/><Relationship Id="rId65" Type="http://schemas.openxmlformats.org/officeDocument/2006/relationships/presProps" Target="presProps.xml"/><Relationship Id="rId66" Type="http://schemas.openxmlformats.org/officeDocument/2006/relationships/viewProps" Target="viewProps.xml"/><Relationship Id="rId67" Type="http://schemas.openxmlformats.org/officeDocument/2006/relationships/theme" Target="theme/theme1.xml"/><Relationship Id="rId68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5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5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1D2986B-50AD-9248-8112-A1AC444DA9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3542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90488"/>
            <a:ext cx="693738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>
              <a:defRPr sz="1200" b="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000750" y="90488"/>
            <a:ext cx="857250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r">
              <a:defRPr sz="1200" b="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5786438"/>
            <a:ext cx="2643188" cy="12271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69363"/>
            <a:ext cx="650875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l">
              <a:defRPr sz="1200" b="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496050" y="8869363"/>
            <a:ext cx="361950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200" b="0"/>
            </a:lvl1pPr>
          </a:lstStyle>
          <a:p>
            <a:fld id="{6AE686DA-CD29-2C4B-A5C8-17491A203F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1682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ヒラギノ角ゴ Pro W3" charset="-128"/>
        <a:cs typeface="ヒラギノ角ゴ Pro W3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ヒラギノ角ゴ Pro W3" charset="-128"/>
        <a:cs typeface="ヒラギノ角ゴ Pro W3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ヒラギノ角ゴ Pro W3" charset="-128"/>
        <a:cs typeface="ヒラギノ角ゴ Pro W3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ヒラギノ角ゴ Pro W3" charset="-128"/>
        <a:cs typeface="ヒラギノ角ゴ Pro W3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ヒラギノ角ゴ Pro W3" charset="-128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115600FB-EAC5-FA42-8B73-B6721AB1227E}" type="slidenum">
              <a:rPr lang="en-US" sz="1200" b="0"/>
              <a:pPr/>
              <a:t>1</a:t>
            </a:fld>
            <a:endParaRPr lang="en-US" sz="1200" b="0"/>
          </a:p>
        </p:txBody>
      </p:sp>
      <p:sp>
        <p:nvSpPr>
          <p:cNvPr id="163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FB84ABA9-B822-C247-9295-BCFA80DCC2D2}" type="slidenum">
              <a:rPr lang="en-US" sz="1200" b="0"/>
              <a:pPr/>
              <a:t>11</a:t>
            </a:fld>
            <a:endParaRPr lang="en-US" sz="1200" b="0"/>
          </a:p>
        </p:txBody>
      </p:sp>
      <p:sp>
        <p:nvSpPr>
          <p:cNvPr id="399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336D4BBE-AC4F-C74B-8643-AF98088FB386}" type="slidenum">
              <a:rPr lang="en-US" sz="1200" b="0"/>
              <a:pPr/>
              <a:t>12</a:t>
            </a:fld>
            <a:endParaRPr lang="en-US" sz="1200" b="0"/>
          </a:p>
        </p:txBody>
      </p:sp>
      <p:sp>
        <p:nvSpPr>
          <p:cNvPr id="419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22AED08F-6DBB-694A-9EE2-EA3E366234DD}" type="slidenum">
              <a:rPr lang="en-US" sz="1200" b="0"/>
              <a:pPr/>
              <a:t>13</a:t>
            </a:fld>
            <a:endParaRPr lang="en-US" sz="1200" b="0"/>
          </a:p>
        </p:txBody>
      </p:sp>
      <p:sp>
        <p:nvSpPr>
          <p:cNvPr id="440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F76F92F3-2E6F-794D-AB46-18B32C43DEF4}" type="slidenum">
              <a:rPr lang="en-US" sz="1200" b="0"/>
              <a:pPr/>
              <a:t>14</a:t>
            </a:fld>
            <a:endParaRPr lang="en-US" sz="1200" b="0"/>
          </a:p>
        </p:txBody>
      </p:sp>
      <p:sp>
        <p:nvSpPr>
          <p:cNvPr id="460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2479CA37-AE10-AD4D-8BC5-063767D650DF}" type="slidenum">
              <a:rPr lang="en-US" sz="1200" b="0"/>
              <a:pPr/>
              <a:t>15</a:t>
            </a:fld>
            <a:endParaRPr lang="en-US" sz="1200" b="0"/>
          </a:p>
        </p:txBody>
      </p:sp>
      <p:sp>
        <p:nvSpPr>
          <p:cNvPr id="481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740A6825-A942-3B43-91D2-1606B872B97D}" type="slidenum">
              <a:rPr lang="en-US" sz="1200" b="0"/>
              <a:pPr/>
              <a:t>16</a:t>
            </a:fld>
            <a:endParaRPr lang="en-US" sz="1200" b="0"/>
          </a:p>
        </p:txBody>
      </p:sp>
      <p:sp>
        <p:nvSpPr>
          <p:cNvPr id="501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5165F009-92B4-484D-A794-C65613B5BB2E}" type="slidenum">
              <a:rPr lang="en-US" sz="1200" b="0"/>
              <a:pPr/>
              <a:t>17</a:t>
            </a:fld>
            <a:endParaRPr lang="en-US" sz="1200" b="0"/>
          </a:p>
        </p:txBody>
      </p:sp>
      <p:sp>
        <p:nvSpPr>
          <p:cNvPr id="522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5165F009-92B4-484D-A794-C65613B5BB2E}" type="slidenum">
              <a:rPr lang="en-US" sz="1200" b="0"/>
              <a:pPr/>
              <a:t>18</a:t>
            </a:fld>
            <a:endParaRPr lang="en-US" sz="1200" b="0"/>
          </a:p>
        </p:txBody>
      </p:sp>
      <p:sp>
        <p:nvSpPr>
          <p:cNvPr id="522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78A9DDEC-A086-8946-9504-F11DCB4AAE23}" type="slidenum">
              <a:rPr lang="en-US" sz="1200" b="0"/>
              <a:pPr/>
              <a:t>19</a:t>
            </a:fld>
            <a:endParaRPr lang="en-US" sz="1200" b="0"/>
          </a:p>
        </p:txBody>
      </p:sp>
      <p:sp>
        <p:nvSpPr>
          <p:cNvPr id="563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99B084F9-52DE-E447-8AE5-C02B3C5AF5FD}" type="slidenum">
              <a:rPr lang="en-US" sz="1200" b="0"/>
              <a:pPr/>
              <a:t>21</a:t>
            </a:fld>
            <a:endParaRPr lang="en-US" sz="1200" b="0"/>
          </a:p>
        </p:txBody>
      </p:sp>
      <p:sp>
        <p:nvSpPr>
          <p:cNvPr id="583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23317EC4-BE59-B042-8390-F0B5F1B945DC}" type="slidenum">
              <a:rPr lang="en-US" sz="1200" b="0"/>
              <a:pPr/>
              <a:t>2</a:t>
            </a:fld>
            <a:endParaRPr lang="en-US" sz="1200" b="0"/>
          </a:p>
        </p:txBody>
      </p:sp>
      <p:sp>
        <p:nvSpPr>
          <p:cNvPr id="235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96087B31-6D92-F049-ACDD-1B3860D85E63}" type="slidenum">
              <a:rPr lang="en-US" sz="1200" b="0"/>
              <a:pPr/>
              <a:t>22</a:t>
            </a:fld>
            <a:endParaRPr lang="en-US" sz="1200" b="0"/>
          </a:p>
        </p:txBody>
      </p:sp>
      <p:sp>
        <p:nvSpPr>
          <p:cNvPr id="604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0DAE3F97-3084-AB4A-AF0A-AC14E32BC07B}" type="slidenum">
              <a:rPr lang="en-US" sz="1200" b="0"/>
              <a:pPr/>
              <a:t>23</a:t>
            </a:fld>
            <a:endParaRPr lang="en-US" sz="1200" b="0"/>
          </a:p>
        </p:txBody>
      </p:sp>
      <p:sp>
        <p:nvSpPr>
          <p:cNvPr id="624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44E260E7-9697-8B4E-8C0A-E131F8FA07A2}" type="slidenum">
              <a:rPr lang="en-US" sz="1200" b="0"/>
              <a:pPr/>
              <a:t>24</a:t>
            </a:fld>
            <a:endParaRPr lang="en-US" sz="1200" b="0"/>
          </a:p>
        </p:txBody>
      </p:sp>
      <p:sp>
        <p:nvSpPr>
          <p:cNvPr id="645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6B7607A4-67F3-6141-928E-70D51192A64D}" type="slidenum">
              <a:rPr lang="en-US" sz="1200" b="0"/>
              <a:pPr/>
              <a:t>25</a:t>
            </a:fld>
            <a:endParaRPr lang="en-US" sz="1200" b="0"/>
          </a:p>
        </p:txBody>
      </p:sp>
      <p:sp>
        <p:nvSpPr>
          <p:cNvPr id="665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5BE0F7B1-3022-AE47-BDAB-3B29F3108B0B}" type="slidenum">
              <a:rPr lang="en-US" sz="1200" b="0"/>
              <a:pPr/>
              <a:t>26</a:t>
            </a:fld>
            <a:endParaRPr lang="en-US" sz="1200" b="0"/>
          </a:p>
        </p:txBody>
      </p:sp>
      <p:sp>
        <p:nvSpPr>
          <p:cNvPr id="706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953B1701-59F6-7E45-8F25-A93D7B7C7A79}" type="slidenum">
              <a:rPr lang="en-US" sz="1200" b="0"/>
              <a:pPr/>
              <a:t>27</a:t>
            </a:fld>
            <a:endParaRPr lang="en-US" sz="1200" b="0"/>
          </a:p>
        </p:txBody>
      </p:sp>
      <p:sp>
        <p:nvSpPr>
          <p:cNvPr id="727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6B3C783E-6645-324C-A1D5-BA860FC84B18}" type="slidenum">
              <a:rPr lang="en-US" sz="1200" b="0"/>
              <a:pPr/>
              <a:t>28</a:t>
            </a:fld>
            <a:endParaRPr lang="en-US" sz="1200" b="0"/>
          </a:p>
        </p:txBody>
      </p:sp>
      <p:sp>
        <p:nvSpPr>
          <p:cNvPr id="747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36D72429-86E4-1F41-B259-C0571063212E}" type="slidenum">
              <a:rPr lang="en-US" sz="1200" b="0"/>
              <a:pPr/>
              <a:t>29</a:t>
            </a:fld>
            <a:endParaRPr lang="en-US" sz="1200" b="0"/>
          </a:p>
        </p:txBody>
      </p:sp>
      <p:sp>
        <p:nvSpPr>
          <p:cNvPr id="768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DEC841E7-6408-1A44-BE7A-1CF451C4463E}" type="slidenum">
              <a:rPr lang="en-US" sz="1200" b="0"/>
              <a:pPr/>
              <a:t>30</a:t>
            </a:fld>
            <a:endParaRPr lang="en-US" sz="1200" b="0"/>
          </a:p>
        </p:txBody>
      </p:sp>
      <p:sp>
        <p:nvSpPr>
          <p:cNvPr id="788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53D90F0F-6D4F-FD40-9D38-6EEDA936D753}" type="slidenum">
              <a:rPr lang="en-US" sz="1200" b="0"/>
              <a:pPr/>
              <a:t>31</a:t>
            </a:fld>
            <a:endParaRPr lang="en-US" sz="1200" b="0"/>
          </a:p>
        </p:txBody>
      </p:sp>
      <p:sp>
        <p:nvSpPr>
          <p:cNvPr id="808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12598E95-9F5C-C340-9F93-48856994E97D}" type="slidenum">
              <a:rPr lang="en-US" sz="1200" b="0"/>
              <a:pPr/>
              <a:t>3</a:t>
            </a:fld>
            <a:endParaRPr lang="en-US" sz="1200" b="0"/>
          </a:p>
        </p:txBody>
      </p:sp>
      <p:sp>
        <p:nvSpPr>
          <p:cNvPr id="256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19C92DEA-E9B1-584A-9A79-511461485F1F}" type="slidenum">
              <a:rPr lang="en-US" sz="1200" b="0"/>
              <a:pPr/>
              <a:t>32</a:t>
            </a:fld>
            <a:endParaRPr lang="en-US" sz="1200" b="0"/>
          </a:p>
        </p:txBody>
      </p:sp>
      <p:sp>
        <p:nvSpPr>
          <p:cNvPr id="829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474C2015-18C2-894F-8B01-FC257E75B6AC}" type="slidenum">
              <a:rPr lang="en-US" sz="1200" b="0"/>
              <a:pPr/>
              <a:t>33</a:t>
            </a:fld>
            <a:endParaRPr lang="en-US" sz="1200" b="0"/>
          </a:p>
        </p:txBody>
      </p:sp>
      <p:sp>
        <p:nvSpPr>
          <p:cNvPr id="849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7D540D54-370D-9049-BC55-859C60EDEE91}" type="slidenum">
              <a:rPr lang="en-US" sz="1200" b="0"/>
              <a:pPr/>
              <a:t>35</a:t>
            </a:fld>
            <a:endParaRPr lang="en-US" sz="1200" b="0"/>
          </a:p>
        </p:txBody>
      </p:sp>
      <p:sp>
        <p:nvSpPr>
          <p:cNvPr id="870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267D9FA4-B765-2941-95BB-60395C79ACE2}" type="slidenum">
              <a:rPr lang="en-US" sz="1200" b="0"/>
              <a:pPr/>
              <a:t>37</a:t>
            </a:fld>
            <a:endParaRPr lang="en-US" sz="1200" b="0"/>
          </a:p>
        </p:txBody>
      </p:sp>
      <p:sp>
        <p:nvSpPr>
          <p:cNvPr id="921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563B879D-7F23-2345-983D-57F685F94CF5}" type="slidenum">
              <a:rPr lang="en-US" sz="1200" b="0"/>
              <a:pPr/>
              <a:t>38</a:t>
            </a:fld>
            <a:endParaRPr lang="en-US" sz="1200" b="0"/>
          </a:p>
        </p:txBody>
      </p:sp>
      <p:sp>
        <p:nvSpPr>
          <p:cNvPr id="942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5AF86A40-56F3-354D-BD32-AD17EEE6C37D}" type="slidenum">
              <a:rPr lang="en-US" sz="1200" b="0"/>
              <a:pPr/>
              <a:t>39</a:t>
            </a:fld>
            <a:endParaRPr lang="en-US" sz="1200" b="0"/>
          </a:p>
        </p:txBody>
      </p:sp>
      <p:sp>
        <p:nvSpPr>
          <p:cNvPr id="962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8D872536-EF2D-2D4A-BBEE-964C89D447FD}" type="slidenum">
              <a:rPr lang="en-US" sz="1200" b="0"/>
              <a:pPr/>
              <a:t>40</a:t>
            </a:fld>
            <a:endParaRPr lang="en-US" sz="1200" b="0"/>
          </a:p>
        </p:txBody>
      </p:sp>
      <p:sp>
        <p:nvSpPr>
          <p:cNvPr id="983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099F0AFA-2292-1447-8D6F-BDA3EA354BAE}" type="slidenum">
              <a:rPr lang="en-US" sz="1200" b="0"/>
              <a:pPr/>
              <a:t>41</a:t>
            </a:fld>
            <a:endParaRPr lang="en-US" sz="1200" b="0"/>
          </a:p>
        </p:txBody>
      </p:sp>
      <p:sp>
        <p:nvSpPr>
          <p:cNvPr id="1003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A8EA7DD7-2311-7C49-8ABD-BCCDFF22376B}" type="slidenum">
              <a:rPr lang="en-US" sz="1200" b="0"/>
              <a:pPr/>
              <a:t>42</a:t>
            </a:fld>
            <a:endParaRPr lang="en-US" sz="1200" b="0"/>
          </a:p>
        </p:txBody>
      </p:sp>
      <p:sp>
        <p:nvSpPr>
          <p:cNvPr id="1024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9DC430F3-D36F-994E-822B-53DBF79FBAE9}" type="slidenum">
              <a:rPr lang="en-US" sz="1200" b="0"/>
              <a:pPr/>
              <a:t>43</a:t>
            </a:fld>
            <a:endParaRPr lang="en-US" sz="1200" b="0"/>
          </a:p>
        </p:txBody>
      </p:sp>
      <p:sp>
        <p:nvSpPr>
          <p:cNvPr id="204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C45EC682-39EF-AF46-8121-ED7343982CA9}" type="slidenum">
              <a:rPr lang="en-US" sz="1200" b="0"/>
              <a:pPr/>
              <a:t>5</a:t>
            </a:fld>
            <a:endParaRPr lang="en-US" sz="1200" b="0"/>
          </a:p>
        </p:txBody>
      </p:sp>
      <p:sp>
        <p:nvSpPr>
          <p:cNvPr id="276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78DCF968-9C6B-BF43-9D97-F92FB19C4C9C}" type="slidenum">
              <a:rPr lang="en-US" sz="1200" b="0"/>
              <a:pPr/>
              <a:t>45</a:t>
            </a:fld>
            <a:endParaRPr lang="en-US" sz="1200" b="0"/>
          </a:p>
        </p:txBody>
      </p:sp>
      <p:sp>
        <p:nvSpPr>
          <p:cNvPr id="184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130EA561-1319-8B43-8853-8BA47E9C80B0}" type="slidenum">
              <a:rPr lang="en-US" sz="1200" b="0"/>
              <a:pPr/>
              <a:t>46</a:t>
            </a:fld>
            <a:endParaRPr lang="en-US" sz="1200" b="0"/>
          </a:p>
        </p:txBody>
      </p:sp>
      <p:sp>
        <p:nvSpPr>
          <p:cNvPr id="1064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1C3AEB46-73FF-4646-8EC0-2897F896E754}" type="slidenum">
              <a:rPr lang="en-US" sz="1200" b="0"/>
              <a:pPr/>
              <a:t>47</a:t>
            </a:fld>
            <a:endParaRPr lang="en-US" sz="1200" b="0"/>
          </a:p>
        </p:txBody>
      </p:sp>
      <p:sp>
        <p:nvSpPr>
          <p:cNvPr id="1085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422AF37E-0421-AA4F-BC1D-EAEA09E6B8AE}" type="slidenum">
              <a:rPr lang="en-US" sz="1200" b="0"/>
              <a:pPr/>
              <a:t>48</a:t>
            </a:fld>
            <a:endParaRPr lang="en-US" sz="1200" b="0"/>
          </a:p>
        </p:txBody>
      </p:sp>
      <p:sp>
        <p:nvSpPr>
          <p:cNvPr id="1105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BAE02C30-8C4C-2444-831C-2C09357F5969}" type="slidenum">
              <a:rPr lang="en-US" sz="1200" b="0"/>
              <a:pPr/>
              <a:t>49</a:t>
            </a:fld>
            <a:endParaRPr lang="en-US" sz="1200" b="0"/>
          </a:p>
        </p:txBody>
      </p:sp>
      <p:sp>
        <p:nvSpPr>
          <p:cNvPr id="1126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607493CC-75A2-DD4E-91E0-C5AA8B0FC2FC}" type="slidenum">
              <a:rPr lang="en-US" sz="1200" b="0"/>
              <a:pPr/>
              <a:t>51</a:t>
            </a:fld>
            <a:endParaRPr lang="en-US" sz="1200" b="0"/>
          </a:p>
        </p:txBody>
      </p:sp>
      <p:sp>
        <p:nvSpPr>
          <p:cNvPr id="1157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6824F542-C6B7-364A-AB6C-EEBE3AD54911}" type="slidenum">
              <a:rPr lang="en-US" sz="1200" b="0"/>
              <a:pPr/>
              <a:t>52</a:t>
            </a:fld>
            <a:endParaRPr lang="en-US" sz="1200" b="0"/>
          </a:p>
        </p:txBody>
      </p:sp>
      <p:sp>
        <p:nvSpPr>
          <p:cNvPr id="1177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067BBB77-F094-574D-9A88-AF944136B3DD}" type="slidenum">
              <a:rPr lang="en-US" sz="1200" b="0"/>
              <a:pPr/>
              <a:t>53</a:t>
            </a:fld>
            <a:endParaRPr lang="en-US" sz="1200" b="0"/>
          </a:p>
        </p:txBody>
      </p:sp>
      <p:sp>
        <p:nvSpPr>
          <p:cNvPr id="1198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515293E5-70A1-CA49-8A50-25B0D5FBAA58}" type="slidenum">
              <a:rPr lang="en-US" sz="1200" b="0"/>
              <a:pPr/>
              <a:t>54</a:t>
            </a:fld>
            <a:endParaRPr lang="en-US" sz="1200" b="0"/>
          </a:p>
        </p:txBody>
      </p:sp>
      <p:sp>
        <p:nvSpPr>
          <p:cNvPr id="1218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133A8341-AA76-794C-B885-4B83EFFFF66B}" type="slidenum">
              <a:rPr lang="en-US" sz="1200" b="0"/>
              <a:pPr/>
              <a:t>55</a:t>
            </a:fld>
            <a:endParaRPr lang="en-US" sz="1200" b="0"/>
          </a:p>
        </p:txBody>
      </p:sp>
      <p:sp>
        <p:nvSpPr>
          <p:cNvPr id="1239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D7217CE0-4BA5-8C4B-BEF3-8AAA239DACFC}" type="slidenum">
              <a:rPr lang="en-US" sz="1200" b="0"/>
              <a:pPr/>
              <a:t>6</a:t>
            </a:fld>
            <a:endParaRPr lang="en-US" sz="1200" b="0"/>
          </a:p>
        </p:txBody>
      </p:sp>
      <p:sp>
        <p:nvSpPr>
          <p:cNvPr id="296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EF694FBF-0A3D-A94E-93BD-60A83BF89736}" type="slidenum">
              <a:rPr lang="en-US" sz="1200" b="0"/>
              <a:pPr/>
              <a:t>56</a:t>
            </a:fld>
            <a:endParaRPr lang="en-US" sz="1200" b="0"/>
          </a:p>
        </p:txBody>
      </p:sp>
      <p:sp>
        <p:nvSpPr>
          <p:cNvPr id="1259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5141E743-40A5-234C-BA79-90D623D07366}" type="slidenum">
              <a:rPr lang="en-US" sz="1200" b="0"/>
              <a:pPr/>
              <a:t>57</a:t>
            </a:fld>
            <a:endParaRPr lang="en-US" sz="1200" b="0"/>
          </a:p>
        </p:txBody>
      </p:sp>
      <p:sp>
        <p:nvSpPr>
          <p:cNvPr id="1280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5A3E225E-BD80-224E-A7EB-F5EB5F980126}" type="slidenum">
              <a:rPr lang="en-US" sz="1200" b="0"/>
              <a:pPr/>
              <a:t>58</a:t>
            </a:fld>
            <a:endParaRPr lang="en-US" sz="1200" b="0"/>
          </a:p>
        </p:txBody>
      </p:sp>
      <p:sp>
        <p:nvSpPr>
          <p:cNvPr id="1300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4F55C49C-45A4-D745-B5F6-32225D4888CC}" type="slidenum">
              <a:rPr lang="en-US" sz="1200" b="0"/>
              <a:pPr/>
              <a:t>60</a:t>
            </a:fld>
            <a:endParaRPr lang="en-US" sz="1200" b="0"/>
          </a:p>
        </p:txBody>
      </p:sp>
      <p:sp>
        <p:nvSpPr>
          <p:cNvPr id="1320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C3DA6630-26B1-8446-BF41-F89F5E7899F3}" type="slidenum">
              <a:rPr lang="en-US" sz="1200" b="0"/>
              <a:pPr/>
              <a:t>7</a:t>
            </a:fld>
            <a:endParaRPr lang="en-US" sz="1200" b="0"/>
          </a:p>
        </p:txBody>
      </p:sp>
      <p:sp>
        <p:nvSpPr>
          <p:cNvPr id="317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5C2E93C6-CA39-534B-B0A3-9131A3F98924}" type="slidenum">
              <a:rPr lang="en-US" sz="1200" b="0"/>
              <a:pPr/>
              <a:t>8</a:t>
            </a:fld>
            <a:endParaRPr lang="en-US" sz="1200" b="0"/>
          </a:p>
        </p:txBody>
      </p:sp>
      <p:sp>
        <p:nvSpPr>
          <p:cNvPr id="337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20E87745-2B90-0D42-A666-E622B7063748}" type="slidenum">
              <a:rPr lang="en-US" sz="1200" b="0"/>
              <a:pPr/>
              <a:t>9</a:t>
            </a:fld>
            <a:endParaRPr lang="en-US" sz="1200" b="0"/>
          </a:p>
        </p:txBody>
      </p:sp>
      <p:sp>
        <p:nvSpPr>
          <p:cNvPr id="358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6141EC49-5F92-1C4C-997A-7CC25AF2F9A2}" type="slidenum">
              <a:rPr lang="en-US" sz="1200" b="0"/>
              <a:pPr/>
              <a:t>10</a:t>
            </a:fld>
            <a:endParaRPr lang="en-US" sz="1200" b="0"/>
          </a:p>
        </p:txBody>
      </p:sp>
      <p:sp>
        <p:nvSpPr>
          <p:cNvPr id="378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262688"/>
            <a:ext cx="1195388" cy="27463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773863" y="6613525"/>
            <a:ext cx="23701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 b="0">
                <a:solidFill>
                  <a:schemeClr val="tx2"/>
                </a:solidFill>
              </a:rPr>
              <a:t>Page </a:t>
            </a:r>
            <a:fld id="{E3EF6485-B9D5-8047-A25D-E494E9749BA5}" type="slidenum">
              <a:rPr lang="en-US" sz="1000" b="0">
                <a:solidFill>
                  <a:schemeClr val="tx2"/>
                </a:solidFill>
              </a:rPr>
              <a:pPr algn="r">
                <a:spcBef>
                  <a:spcPct val="50000"/>
                </a:spcBef>
              </a:pPr>
              <a:t>‹#›</a:t>
            </a:fld>
            <a:r>
              <a:rPr lang="en-US" sz="1000" b="0">
                <a:solidFill>
                  <a:schemeClr val="tx2"/>
                </a:solidFill>
              </a:rPr>
              <a:t>     </a:t>
            </a:r>
          </a:p>
        </p:txBody>
      </p:sp>
      <p:pic>
        <p:nvPicPr>
          <p:cNvPr id="5" name="Picture 8" descr="Jupit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825" y="1800225"/>
            <a:ext cx="1936750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4363" y="414338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95425" y="4522788"/>
            <a:ext cx="6400800" cy="1752600"/>
          </a:xfrm>
        </p:spPr>
        <p:txBody>
          <a:bodyPr/>
          <a:lstStyle>
            <a:lvl1pPr marL="0" indent="0" algn="ctr">
              <a:spcBef>
                <a:spcPct val="20000"/>
              </a:spcBef>
              <a:buFontTx/>
              <a:buNone/>
              <a:defRPr sz="2400">
                <a:effectLst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08152363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728899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0"/>
            <a:ext cx="213360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0"/>
            <a:ext cx="624840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659521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13853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6225022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1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609198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091347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194422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3928585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6783033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3798484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7162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600200"/>
            <a:ext cx="8534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 flipV="1">
            <a:off x="304800" y="1219200"/>
            <a:ext cx="7416800" cy="0"/>
          </a:xfrm>
          <a:prstGeom prst="line">
            <a:avLst/>
          </a:prstGeom>
          <a:noFill/>
          <a:ln w="38100">
            <a:solidFill>
              <a:srgbClr val="FFCC66"/>
            </a:solidFill>
            <a:round/>
            <a:headEnd type="none" w="sm" len="sm"/>
            <a:tailEnd type="none" w="sm" len="sm"/>
          </a:ln>
          <a:effectLst>
            <a:outerShdw blurRad="63500" dist="17961" dir="2700000" algn="ctr" rotWithShape="0">
              <a:srgbClr val="232323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6773863" y="6613525"/>
            <a:ext cx="23701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 b="0">
                <a:solidFill>
                  <a:schemeClr val="tx2"/>
                </a:solidFill>
              </a:rPr>
              <a:t>Page </a:t>
            </a:r>
            <a:fld id="{A3DAF295-B520-0445-9496-E2FB8DD9FED6}" type="slidenum">
              <a:rPr lang="en-US" sz="1000" b="0">
                <a:solidFill>
                  <a:schemeClr val="tx2"/>
                </a:solidFill>
              </a:rPr>
              <a:pPr algn="r">
                <a:spcBef>
                  <a:spcPct val="50000"/>
                </a:spcBef>
              </a:pPr>
              <a:t>‹#›</a:t>
            </a:fld>
            <a:r>
              <a:rPr lang="en-US" sz="1000" b="0">
                <a:solidFill>
                  <a:schemeClr val="tx2"/>
                </a:solidFill>
              </a:rPr>
              <a:t>    </a:t>
            </a:r>
          </a:p>
        </p:txBody>
      </p:sp>
      <p:pic>
        <p:nvPicPr>
          <p:cNvPr id="1030" name="Picture 9" descr="Jupiter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25" y="174625"/>
            <a:ext cx="98425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86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 xmlns:p14="http://schemas.microsoft.com/office/powerpoint/2010/main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ヒラギノ角ゴ Pro W3" charset="-128"/>
          <a:cs typeface="ヒラギノ角ゴ Pro W3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ヒラギノ角ゴ Pro W3" charset="-128"/>
          <a:cs typeface="ヒラギノ角ゴ Pro W3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285750" indent="-285750" algn="l" rtl="0" eaLnBrk="0" fontAlgn="base" hangingPunct="0">
        <a:spcBef>
          <a:spcPct val="85000"/>
        </a:spcBef>
        <a:spcAft>
          <a:spcPct val="20000"/>
        </a:spcAft>
        <a:buClr>
          <a:schemeClr val="tx2"/>
        </a:buClr>
        <a:buSzPct val="100000"/>
        <a:buChar char="•"/>
        <a:defRPr sz="28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ヒラギノ角ゴ Pro W3" charset="-128"/>
          <a:cs typeface="ヒラギノ角ゴ Pro W3" charset="-128"/>
        </a:defRPr>
      </a:lvl1pPr>
      <a:lvl2pPr marL="685800" indent="-228600" algn="l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100000"/>
        <a:buChar char="–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ヒラギノ角ゴ Pro W3" charset="-128"/>
          <a:cs typeface="ヒラギノ角ゴ Pro W3" charset="0"/>
        </a:defRPr>
      </a:lvl2pPr>
      <a:lvl3pPr marL="1143000" indent="-228600" algn="l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100000"/>
        <a:buChar char="»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ヒラギノ角ゴ Pro W3" charset="-128"/>
          <a:cs typeface="ヒラギノ角ゴ Pro W3" charset="0"/>
        </a:defRPr>
      </a:lvl3pPr>
      <a:lvl4pPr marL="1543050" indent="-171450" algn="l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100000"/>
        <a:buChar char="»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ヒラギノ角ゴ Pro W3" charset="-128"/>
          <a:cs typeface="ヒラギノ角ゴ Pro W3" charset="0"/>
        </a:defRPr>
      </a:lvl4pPr>
      <a:lvl5pPr marL="2000250" indent="-171450" algn="l" rtl="0" eaLnBrk="0" fontAlgn="base" hangingPunct="0">
        <a:spcBef>
          <a:spcPct val="45000"/>
        </a:spcBef>
        <a:spcAft>
          <a:spcPct val="0"/>
        </a:spcAft>
        <a:buChar char="»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" charset="0"/>
          <a:ea typeface="ヒラギノ角ゴ Pro W3" charset="-128"/>
          <a:cs typeface="ヒラギノ角ゴ Pro W3" charset="0"/>
        </a:defRPr>
      </a:lvl5pPr>
      <a:lvl6pPr marL="2457450" indent="-171450" algn="l" rtl="0" eaLnBrk="0" fontAlgn="base" hangingPunct="0">
        <a:spcBef>
          <a:spcPct val="45000"/>
        </a:spcBef>
        <a:spcAft>
          <a:spcPct val="0"/>
        </a:spcAft>
        <a:buChar char="»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" charset="0"/>
          <a:ea typeface="ヒラギノ角ゴ Pro W3" charset="-128"/>
        </a:defRPr>
      </a:lvl6pPr>
      <a:lvl7pPr marL="2914650" indent="-171450" algn="l" rtl="0" eaLnBrk="0" fontAlgn="base" hangingPunct="0">
        <a:spcBef>
          <a:spcPct val="45000"/>
        </a:spcBef>
        <a:spcAft>
          <a:spcPct val="0"/>
        </a:spcAft>
        <a:buChar char="»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" charset="0"/>
          <a:ea typeface="ヒラギノ角ゴ Pro W3" charset="-128"/>
        </a:defRPr>
      </a:lvl7pPr>
      <a:lvl8pPr marL="3371850" indent="-171450" algn="l" rtl="0" eaLnBrk="0" fontAlgn="base" hangingPunct="0">
        <a:spcBef>
          <a:spcPct val="45000"/>
        </a:spcBef>
        <a:spcAft>
          <a:spcPct val="0"/>
        </a:spcAft>
        <a:buChar char="»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" charset="0"/>
          <a:ea typeface="ヒラギノ角ゴ Pro W3" charset="-128"/>
        </a:defRPr>
      </a:lvl8pPr>
      <a:lvl9pPr marL="3829050" indent="-171450" algn="l" rtl="0" eaLnBrk="0" fontAlgn="base" hangingPunct="0">
        <a:spcBef>
          <a:spcPct val="45000"/>
        </a:spcBef>
        <a:spcAft>
          <a:spcPct val="0"/>
        </a:spcAft>
        <a:buChar char="»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" charset="0"/>
          <a:ea typeface="ヒラギノ角ゴ Pro W3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2.xml"/><Relationship Id="rId5" Type="http://schemas.openxmlformats.org/officeDocument/2006/relationships/image" Target="../media/image19.png"/><Relationship Id="rId1" Type="http://schemas.microsoft.com/office/2007/relationships/media" Target="file://localhost/Users/max/WORK_FILES/UCSC/Courses%20and%20Curriculum/AY%2018/AY%2018%202014/WEB%202014/Lectures/Lecture%201/cldspin1.mpg" TargetMode="External"/><Relationship Id="rId2" Type="http://schemas.openxmlformats.org/officeDocument/2006/relationships/video" Target="file://localhost/Users/max/WORK_FILES/UCSC/Courses%20and%20Curriculum/AY%2018/AY%2018%202014/WEB%202014/Lectures/Lecture%201/cldspin1.mpg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5" Type="http://schemas.openxmlformats.org/officeDocument/2006/relationships/image" Target="../media/image27.jpeg"/><Relationship Id="rId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6.xml"/><Relationship Id="rId5" Type="http://schemas.openxmlformats.org/officeDocument/2006/relationships/image" Target="../media/image29.jpg"/><Relationship Id="rId6" Type="http://schemas.openxmlformats.org/officeDocument/2006/relationships/image" Target="../media/image30.png"/><Relationship Id="rId1" Type="http://schemas.microsoft.com/office/2007/relationships/media" Target="../media/media1.mov"/><Relationship Id="rId2" Type="http://schemas.openxmlformats.org/officeDocument/2006/relationships/video" Target="../media/media1.mov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8.xml"/><Relationship Id="rId5" Type="http://schemas.openxmlformats.org/officeDocument/2006/relationships/image" Target="../media/image32.gif"/><Relationship Id="rId1" Type="http://schemas.microsoft.com/office/2007/relationships/media" Target="file://localhost/Users/max/WORK_FILES/UCSC/Courses%20and%20Curriculum/AY%2018/AY%2018%202009/Lecture%20Drafts/Lecture%201/Saturn-F_ring_animation_PrometheusPandora.gif" TargetMode="External"/><Relationship Id="rId2" Type="http://schemas.openxmlformats.org/officeDocument/2006/relationships/video" Target="file://localhost/Users/max/WORK_FILES/UCSC/Courses%20and%20Curriculum/AY%2018/AY%2018%202009/Lecture%20Drafts/Lecture%201/Saturn-F_ring_animation_PrometheusPandora.gif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4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41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ucolick.org/~max/Astro18_2014/Astro18.html" TargetMode="External"/><Relationship Id="rId3" Type="http://schemas.openxmlformats.org/officeDocument/2006/relationships/hyperlink" Target="http://masteringastronomy.com/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hyperlink" Target="http://www.astro.ucsc.edu/astronomy_club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4828" y="120650"/>
            <a:ext cx="8069262" cy="1227138"/>
          </a:xfrm>
        </p:spPr>
        <p:txBody>
          <a:bodyPr/>
          <a:lstStyle/>
          <a:p>
            <a:r>
              <a:rPr lang="en-US" dirty="0" err="1">
                <a:latin typeface="Arial" charset="0"/>
                <a:ea typeface="ヒラギノ角ゴ Pro W3" charset="0"/>
                <a:cs typeface="Times" charset="0"/>
              </a:rPr>
              <a:t>Astro</a:t>
            </a:r>
            <a:r>
              <a:rPr lang="en-US" dirty="0">
                <a:latin typeface="Arial" charset="0"/>
                <a:ea typeface="ヒラギノ角ゴ Pro W3" charset="0"/>
                <a:cs typeface="Times" charset="0"/>
              </a:rPr>
              <a:t> 18: Planets and Planetary Systems</a:t>
            </a:r>
            <a:br>
              <a:rPr lang="en-US" dirty="0">
                <a:latin typeface="Arial" charset="0"/>
                <a:ea typeface="ヒラギノ角ゴ Pro W3" charset="0"/>
                <a:cs typeface="Times" charset="0"/>
              </a:rPr>
            </a:br>
            <a:r>
              <a:rPr lang="en-US" dirty="0">
                <a:latin typeface="Arial" charset="0"/>
                <a:ea typeface="ヒラギノ角ゴ Pro W3" charset="0"/>
                <a:cs typeface="Times" charset="0"/>
              </a:rPr>
              <a:t>Lecture 1: Overview</a:t>
            </a:r>
            <a:endParaRPr lang="en-US" b="0" dirty="0">
              <a:latin typeface="Palatino" charset="0"/>
              <a:ea typeface="ヒラギノ角ゴ Pro W3" charset="0"/>
              <a:cs typeface="Times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8773" y="4879340"/>
            <a:ext cx="8493125" cy="27813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ヒラギノ角ゴ Pro W3" charset="0"/>
                <a:cs typeface="ヒラギノ角ゴ Pro W3" charset="0"/>
              </a:rPr>
              <a:t>Claire Max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ヒラギノ角ゴ Pro W3" charset="0"/>
                <a:cs typeface="ヒラギノ角ゴ Pro W3" charset="0"/>
              </a:rPr>
              <a:t>April 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ヒラギノ角ゴ Pro W3" charset="0"/>
                <a:cs typeface="ヒラギノ角ゴ Pro W3" charset="0"/>
              </a:rPr>
              <a:t>1, 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ヒラギノ角ゴ Pro W3" charset="0"/>
                <a:cs typeface="ヒラギノ角ゴ Pro W3" charset="0"/>
              </a:rPr>
              <a:t>2014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ヒラギノ角ゴ Pro W3" charset="0"/>
              <a:cs typeface="ヒラギノ角ゴ Pro W3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ヒラギノ角ゴ Pro W3" charset="0"/>
                <a:cs typeface="ヒラギノ角ゴ Pro W3" charset="0"/>
              </a:rPr>
              <a:t>http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ヒラギノ角ゴ Pro W3" charset="0"/>
                <a:cs typeface="ヒラギノ角ゴ Pro W3" charset="0"/>
              </a:rPr>
              <a:t>://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ヒラギノ角ゴ Pro W3" charset="0"/>
                <a:cs typeface="ヒラギノ角ゴ Pro W3" charset="0"/>
              </a:rPr>
              <a:t>www.ucolick.org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ヒラギノ角ゴ Pro W3" charset="0"/>
                <a:cs typeface="ヒラギノ角ゴ Pro W3" charset="0"/>
              </a:rPr>
              <a:t>/~max/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ヒラギノ角ゴ Pro W3" charset="0"/>
                <a:cs typeface="ヒラギノ角ゴ Pro W3" charset="0"/>
              </a:rPr>
              <a:t>Astro18-2014/Astro18.html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70407" y="3718560"/>
            <a:ext cx="15440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Planet Jupiter</a:t>
            </a:r>
            <a:endParaRPr lang="en-US" sz="16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563" y="4670425"/>
            <a:ext cx="2571750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More Solar System inhabitants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Asteroids</a:t>
            </a:r>
          </a:p>
          <a:p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Comets</a:t>
            </a:r>
          </a:p>
          <a:p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Meteorites</a:t>
            </a:r>
          </a:p>
          <a:p>
            <a:pPr lvl="1"/>
            <a:r>
              <a:rPr lang="en-US" dirty="0">
                <a:latin typeface="Arial" charset="0"/>
                <a:ea typeface="ヒラギノ角ゴ Pro W3" charset="0"/>
              </a:rPr>
              <a:t>I</a:t>
            </a:r>
            <a:r>
              <a:rPr lang="ja-JP" altLang="en-US" dirty="0">
                <a:latin typeface="Arial" charset="0"/>
                <a:ea typeface="ヒラギノ角ゴ Pro W3" charset="0"/>
              </a:rPr>
              <a:t>’</a:t>
            </a:r>
            <a:r>
              <a:rPr lang="en-US" dirty="0" err="1">
                <a:latin typeface="Arial" charset="0"/>
                <a:ea typeface="ヒラギノ角ゴ Pro W3" charset="0"/>
              </a:rPr>
              <a:t>ll</a:t>
            </a:r>
            <a:r>
              <a:rPr lang="en-US" dirty="0">
                <a:latin typeface="Arial" charset="0"/>
                <a:ea typeface="ヒラギノ角ゴ Pro W3" charset="0"/>
              </a:rPr>
              <a:t> bring in my collection</a:t>
            </a:r>
          </a:p>
        </p:txBody>
      </p:sp>
      <p:pic>
        <p:nvPicPr>
          <p:cNvPr id="3686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813" y="1746250"/>
            <a:ext cx="2520950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213" y="3182938"/>
            <a:ext cx="258445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1" name="Text Box 8"/>
          <p:cNvSpPr txBox="1">
            <a:spLocks noChangeArrowheads="1"/>
          </p:cNvSpPr>
          <p:nvPr/>
        </p:nvSpPr>
        <p:spPr bwMode="auto">
          <a:xfrm>
            <a:off x="5246148" y="2038985"/>
            <a:ext cx="366280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2000" dirty="0">
                <a:latin typeface="+mj-lt"/>
              </a:rPr>
              <a:t>view from Galileo spacecraft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Relative sizes of the Planets </a:t>
            </a:r>
          </a:p>
        </p:txBody>
      </p:sp>
      <p:pic>
        <p:nvPicPr>
          <p:cNvPr id="38915" name="Picture 8" descr="image002"/>
          <p:cNvPicPr>
            <a:picLocks noChangeAspect="1" noChangeArrowheads="1"/>
          </p:cNvPicPr>
          <p:nvPr/>
        </p:nvPicPr>
        <p:blipFill>
          <a:blip r:embed="rId3">
            <a:lum brigh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1439863"/>
            <a:ext cx="8202612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Sizes compared with the Sun (!)</a:t>
            </a:r>
          </a:p>
        </p:txBody>
      </p:sp>
      <p:pic>
        <p:nvPicPr>
          <p:cNvPr id="40963" name="Picture 4" descr="image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1447800"/>
            <a:ext cx="7859712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Distances in the Solar System take quite a bit of getting used to</a:t>
            </a:r>
          </a:p>
        </p:txBody>
      </p:sp>
      <p:pic>
        <p:nvPicPr>
          <p:cNvPr id="43011" name="Picture 4"/>
          <p:cNvPicPr>
            <a:picLocks noChangeAspect="1" noChangeArrowheads="1"/>
          </p:cNvPicPr>
          <p:nvPr/>
        </p:nvPicPr>
        <p:blipFill>
          <a:blip r:embed="rId3">
            <a:lum bright="2000" contrast="-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1670050"/>
            <a:ext cx="8464550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208463" y="1670050"/>
            <a:ext cx="3498850" cy="1479550"/>
            <a:chOff x="2651" y="1052"/>
            <a:chExt cx="2204" cy="932"/>
          </a:xfrm>
        </p:grpSpPr>
        <p:grpSp>
          <p:nvGrpSpPr>
            <p:cNvPr id="43013" name="Group 7"/>
            <p:cNvGrpSpPr>
              <a:grpSpLocks/>
            </p:cNvGrpSpPr>
            <p:nvPr/>
          </p:nvGrpSpPr>
          <p:grpSpPr bwMode="auto">
            <a:xfrm>
              <a:off x="2651" y="1161"/>
              <a:ext cx="2204" cy="823"/>
              <a:chOff x="2651" y="1161"/>
              <a:chExt cx="2204" cy="823"/>
            </a:xfrm>
          </p:grpSpPr>
          <p:sp>
            <p:nvSpPr>
              <p:cNvPr id="43015" name="Line 5"/>
              <p:cNvSpPr>
                <a:spLocks noChangeShapeType="1"/>
              </p:cNvSpPr>
              <p:nvPr/>
            </p:nvSpPr>
            <p:spPr bwMode="auto">
              <a:xfrm flipH="1">
                <a:off x="2651" y="1161"/>
                <a:ext cx="1537" cy="769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16" name="Line 6"/>
              <p:cNvSpPr>
                <a:spLocks noChangeShapeType="1"/>
              </p:cNvSpPr>
              <p:nvPr/>
            </p:nvSpPr>
            <p:spPr bwMode="auto">
              <a:xfrm flipH="1">
                <a:off x="2871" y="1545"/>
                <a:ext cx="1984" cy="439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3014" name="Text Box 8"/>
            <p:cNvSpPr txBox="1">
              <a:spLocks noChangeArrowheads="1"/>
            </p:cNvSpPr>
            <p:nvPr/>
          </p:nvSpPr>
          <p:spPr bwMode="auto">
            <a:xfrm>
              <a:off x="4237" y="1052"/>
              <a:ext cx="552" cy="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2pPr>
              <a:lvl3pPr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3pPr>
              <a:lvl4pPr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4pPr>
              <a:lvl5pPr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r>
                <a:rPr lang="en-US" sz="1400">
                  <a:solidFill>
                    <a:srgbClr val="00FFFF"/>
                  </a:solidFill>
                  <a:latin typeface="Helvetica" charset="0"/>
                </a:rPr>
                <a:t>Mercury</a:t>
              </a:r>
            </a:p>
            <a:p>
              <a:r>
                <a:rPr lang="en-US" sz="1400">
                  <a:solidFill>
                    <a:srgbClr val="00FFFF"/>
                  </a:solidFill>
                  <a:latin typeface="Helvetica" charset="0"/>
                </a:rPr>
                <a:t>Venus</a:t>
              </a:r>
            </a:p>
            <a:p>
              <a:r>
                <a:rPr lang="en-US" sz="1400">
                  <a:solidFill>
                    <a:srgbClr val="00FFFF"/>
                  </a:solidFill>
                  <a:latin typeface="Helvetica" charset="0"/>
                </a:rPr>
                <a:t>Earth</a:t>
              </a:r>
            </a:p>
            <a:p>
              <a:r>
                <a:rPr lang="en-US" sz="1400">
                  <a:solidFill>
                    <a:srgbClr val="00FFFF"/>
                  </a:solidFill>
                  <a:latin typeface="Helvetica" charset="0"/>
                </a:rPr>
                <a:t>Mars</a:t>
              </a: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The </a:t>
            </a:r>
            <a:r>
              <a:rPr lang="ja-JP" altLang="en-US">
                <a:latin typeface="Arial" charset="0"/>
                <a:ea typeface="ヒラギノ角ゴ Pro W3" charset="0"/>
                <a:cs typeface="ヒラギノ角ゴ Pro W3" charset="0"/>
              </a:rPr>
              <a:t>“</a:t>
            </a:r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Inner Planet</a:t>
            </a:r>
            <a:r>
              <a:rPr lang="ja-JP" altLang="en-US">
                <a:latin typeface="Arial" charset="0"/>
                <a:ea typeface="ヒラギノ角ゴ Pro W3" charset="0"/>
                <a:cs typeface="ヒラギノ角ゴ Pro W3" charset="0"/>
              </a:rPr>
              <a:t>”</a:t>
            </a:r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orbits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3">
            <a:lum bright="4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420813"/>
            <a:ext cx="8869362" cy="491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79400" y="0"/>
            <a:ext cx="7337425" cy="137001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>
                <a:effectLst/>
                <a:ea typeface="ヒラギノ角ゴ Pro W3" charset="0"/>
                <a:cs typeface="ヒラギノ角ゴ Pro W3" charset="0"/>
              </a:rPr>
              <a:t>Scales within the Solar System: </a:t>
            </a:r>
            <a:br>
              <a:rPr lang="en-US" dirty="0">
                <a:effectLst/>
                <a:ea typeface="ヒラギノ角ゴ Pro W3" charset="0"/>
                <a:cs typeface="ヒラギノ角ゴ Pro W3" charset="0"/>
              </a:rPr>
            </a:br>
            <a:r>
              <a:rPr lang="en-US" dirty="0">
                <a:effectLst/>
                <a:ea typeface="ヒラギノ角ゴ Pro W3" charset="0"/>
                <a:cs typeface="ヒラギノ角ゴ Pro W3" charset="0"/>
              </a:rPr>
              <a:t>The Sun and the Earth</a:t>
            </a:r>
            <a:endParaRPr lang="en-US" b="0" dirty="0">
              <a:effectLst/>
              <a:ea typeface="ヒラギノ角ゴ Pro W3" charset="0"/>
              <a:cs typeface="ヒラギノ角ゴ Pro W3" charset="0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533400" indent="-533400">
              <a:buFont typeface="Times" charset="0"/>
              <a:buAutoNum type="arabicPeriod"/>
            </a:pPr>
            <a:r>
              <a:rPr lang="en-US" sz="2400" dirty="0">
                <a:effectLst/>
                <a:latin typeface="Helvetica" charset="0"/>
                <a:ea typeface="ヒラギノ角ゴ Pro W3" charset="0"/>
                <a:cs typeface="ヒラギノ角ゴ Pro W3" charset="0"/>
              </a:rPr>
              <a:t>If the Sun were 0.5 meters in diameter, roughly how big would the Earth be?</a:t>
            </a:r>
            <a:r>
              <a:rPr lang="en-US" sz="2000" dirty="0">
                <a:effectLst/>
                <a:latin typeface="Helvetica" charset="0"/>
                <a:ea typeface="ヒラギノ角ゴ Pro W3" charset="0"/>
                <a:cs typeface="ヒラギノ角ゴ Pro W3" charset="0"/>
              </a:rPr>
              <a:t> </a:t>
            </a:r>
          </a:p>
          <a:p>
            <a:pPr marL="1371600" lvl="2" indent="-457200">
              <a:buFont typeface="Times" charset="0"/>
              <a:buAutoNum type="alphaLcParenR"/>
            </a:pPr>
            <a:r>
              <a:rPr lang="en-US" sz="2000" dirty="0">
                <a:effectLst/>
                <a:latin typeface="Helvetica" charset="0"/>
                <a:ea typeface="ヒラギノ角ゴ Pro W3" charset="0"/>
              </a:rPr>
              <a:t>baseball</a:t>
            </a:r>
          </a:p>
          <a:p>
            <a:pPr marL="1371600" lvl="2" indent="-457200">
              <a:buFont typeface="Times" charset="0"/>
              <a:buAutoNum type="alphaLcParenR" startAt="2"/>
            </a:pPr>
            <a:r>
              <a:rPr lang="en-US" sz="2000" dirty="0" err="1">
                <a:effectLst/>
                <a:latin typeface="Helvetica" charset="0"/>
                <a:ea typeface="ヒラギノ角ゴ Pro W3" charset="0"/>
              </a:rPr>
              <a:t>ping-pong</a:t>
            </a:r>
            <a:r>
              <a:rPr lang="en-US" sz="2000" dirty="0">
                <a:effectLst/>
                <a:latin typeface="Helvetica" charset="0"/>
                <a:ea typeface="ヒラギノ角ゴ Pro W3" charset="0"/>
              </a:rPr>
              <a:t> ball</a:t>
            </a:r>
          </a:p>
          <a:p>
            <a:pPr marL="1371600" lvl="2" indent="-457200">
              <a:buFont typeface="Times" charset="0"/>
              <a:buAutoNum type="alphaLcParenR" startAt="2"/>
            </a:pPr>
            <a:r>
              <a:rPr lang="en-US" sz="2000" dirty="0">
                <a:effectLst/>
                <a:latin typeface="Helvetica" charset="0"/>
                <a:ea typeface="ヒラギノ角ゴ Pro W3" charset="0"/>
              </a:rPr>
              <a:t>pea</a:t>
            </a:r>
          </a:p>
          <a:p>
            <a:pPr marL="533400" indent="-533400">
              <a:buFont typeface="Times" charset="0"/>
              <a:buAutoNum type="arabicPeriod"/>
            </a:pPr>
            <a:r>
              <a:rPr lang="en-US" sz="2400" dirty="0">
                <a:effectLst/>
                <a:latin typeface="Helvetica" charset="0"/>
                <a:ea typeface="ヒラギノ角ゴ Pro W3" charset="0"/>
                <a:cs typeface="ヒラギノ角ゴ Pro W3" charset="0"/>
              </a:rPr>
              <a:t>How far from the center of the Sun would the Earth</a:t>
            </a:r>
            <a:r>
              <a:rPr lang="ja-JP" altLang="en-US" sz="2400" dirty="0">
                <a:effectLst/>
                <a:latin typeface="Helvetica" charset="0"/>
                <a:ea typeface="ヒラギノ角ゴ Pro W3" charset="0"/>
                <a:cs typeface="ヒラギノ角ゴ Pro W3" charset="0"/>
              </a:rPr>
              <a:t>’</a:t>
            </a:r>
            <a:r>
              <a:rPr lang="en-US" sz="2400" dirty="0">
                <a:effectLst/>
                <a:latin typeface="Helvetica" charset="0"/>
                <a:ea typeface="ヒラギノ角ゴ Pro W3" charset="0"/>
                <a:cs typeface="ヒラギノ角ゴ Pro W3" charset="0"/>
              </a:rPr>
              <a:t>s orbit be?</a:t>
            </a:r>
          </a:p>
          <a:p>
            <a:pPr marL="1371600" lvl="2" indent="-457200">
              <a:buFont typeface="Times" charset="0"/>
              <a:buAutoNum type="alphaLcParenR"/>
            </a:pPr>
            <a:r>
              <a:rPr lang="en-US" sz="2000" dirty="0">
                <a:effectLst/>
                <a:latin typeface="Helvetica" charset="0"/>
                <a:ea typeface="ヒラギノ角ゴ Pro W3" charset="0"/>
              </a:rPr>
              <a:t>at the back of this classroom</a:t>
            </a:r>
          </a:p>
          <a:p>
            <a:pPr marL="1371600" lvl="2" indent="-457200">
              <a:buFont typeface="Times" charset="0"/>
              <a:buAutoNum type="alphaLcParenR"/>
            </a:pPr>
            <a:r>
              <a:rPr lang="en-US" sz="2000" dirty="0">
                <a:effectLst/>
                <a:latin typeface="Helvetica" charset="0"/>
                <a:ea typeface="ヒラギノ角ゴ Pro W3" charset="0"/>
              </a:rPr>
              <a:t>half a football field away</a:t>
            </a:r>
          </a:p>
          <a:p>
            <a:pPr marL="1371600" lvl="2" indent="-457200">
              <a:buFont typeface="Times" charset="0"/>
              <a:buAutoNum type="alphaLcParenR"/>
            </a:pPr>
            <a:r>
              <a:rPr lang="en-US" sz="2000" dirty="0">
                <a:effectLst/>
                <a:latin typeface="Helvetica" charset="0"/>
                <a:ea typeface="ヒラギノ角ゴ Pro W3" charset="0"/>
              </a:rPr>
              <a:t>at the entrance to campus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337425" cy="1370013"/>
          </a:xfrm>
        </p:spPr>
        <p:txBody>
          <a:bodyPr/>
          <a:lstStyle/>
          <a:p>
            <a:r>
              <a:rPr lang="en-US" sz="2400">
                <a:effectLst/>
                <a:latin typeface="Helvetica" charset="0"/>
                <a:ea typeface="ヒラギノ角ゴ Pro W3" charset="0"/>
                <a:cs typeface="ヒラギノ角ゴ Pro W3" charset="0"/>
              </a:rPr>
              <a:t>Scales within the Solar System: </a:t>
            </a:r>
            <a:br>
              <a:rPr lang="en-US" sz="2400">
                <a:effectLst/>
                <a:latin typeface="Helvetica" charset="0"/>
                <a:ea typeface="ヒラギノ角ゴ Pro W3" charset="0"/>
                <a:cs typeface="ヒラギノ角ゴ Pro W3" charset="0"/>
              </a:rPr>
            </a:br>
            <a:r>
              <a:rPr lang="en-US" sz="2400">
                <a:effectLst/>
                <a:latin typeface="Helvetica" charset="0"/>
                <a:ea typeface="ヒラギノ角ゴ Pro W3" charset="0"/>
                <a:cs typeface="ヒラギノ角ゴ Pro W3" charset="0"/>
              </a:rPr>
              <a:t>The Sun and the Earth</a:t>
            </a:r>
            <a:endParaRPr lang="en-US" sz="1800" b="0">
              <a:effectLst/>
              <a:latin typeface="Helvetica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buFont typeface="Times" charset="0"/>
              <a:buAutoNum type="arabicPeriod"/>
            </a:pPr>
            <a:r>
              <a:rPr lang="en-US" sz="2400">
                <a:effectLst/>
                <a:latin typeface="Helvetica" charset="0"/>
                <a:ea typeface="ヒラギノ角ゴ Pro W3" charset="0"/>
                <a:cs typeface="ヒラギノ角ゴ Pro W3" charset="0"/>
              </a:rPr>
              <a:t>If the Sun were 0.5 meters in diameter, roughly how big would the Earth be?</a:t>
            </a:r>
            <a:r>
              <a:rPr lang="en-US" sz="2000">
                <a:effectLst/>
                <a:latin typeface="Helvetica" charset="0"/>
                <a:ea typeface="ヒラギノ角ゴ Pro W3" charset="0"/>
                <a:cs typeface="ヒラギノ角ゴ Pro W3" charset="0"/>
              </a:rPr>
              <a:t> </a:t>
            </a:r>
          </a:p>
          <a:p>
            <a:pPr marL="1371600" lvl="2" indent="-457200">
              <a:buFont typeface="Times" charset="0"/>
              <a:buAutoNum type="alphaLcParenR"/>
            </a:pPr>
            <a:r>
              <a:rPr lang="en-US" sz="2000">
                <a:effectLst/>
                <a:latin typeface="Helvetica" charset="0"/>
                <a:ea typeface="ヒラギノ角ゴ Pro W3" charset="0"/>
              </a:rPr>
              <a:t>baseball</a:t>
            </a:r>
          </a:p>
          <a:p>
            <a:pPr marL="1371600" lvl="2" indent="-457200">
              <a:buFont typeface="Times" charset="0"/>
              <a:buAutoNum type="alphaLcParenR" startAt="2"/>
            </a:pPr>
            <a:r>
              <a:rPr lang="en-US" sz="2000">
                <a:effectLst/>
                <a:latin typeface="Helvetica" charset="0"/>
                <a:ea typeface="ヒラギノ角ゴ Pro W3" charset="0"/>
              </a:rPr>
              <a:t>ping-pong ball</a:t>
            </a:r>
          </a:p>
          <a:p>
            <a:pPr marL="1371600" lvl="2" indent="-457200">
              <a:buFont typeface="Times" charset="0"/>
              <a:buAutoNum type="alphaLcParenR" startAt="2"/>
            </a:pPr>
            <a:r>
              <a:rPr lang="en-US" sz="2000">
                <a:solidFill>
                  <a:srgbClr val="0FDBF3"/>
                </a:solidFill>
                <a:effectLst/>
                <a:latin typeface="Helvetica" charset="0"/>
                <a:ea typeface="ヒラギノ角ゴ Pro W3" charset="0"/>
              </a:rPr>
              <a:t>pea</a:t>
            </a:r>
          </a:p>
          <a:p>
            <a:pPr marL="533400" indent="-533400">
              <a:buFont typeface="Times" charset="0"/>
              <a:buAutoNum type="arabicPeriod"/>
            </a:pPr>
            <a:r>
              <a:rPr lang="en-US" sz="2400">
                <a:effectLst/>
                <a:latin typeface="Helvetica" charset="0"/>
                <a:ea typeface="ヒラギノ角ゴ Pro W3" charset="0"/>
                <a:cs typeface="ヒラギノ角ゴ Pro W3" charset="0"/>
              </a:rPr>
              <a:t>How far from the center of the Sun would the Earth</a:t>
            </a:r>
            <a:r>
              <a:rPr lang="ja-JP" altLang="en-US" sz="2400">
                <a:effectLst/>
                <a:latin typeface="Helvetica" charset="0"/>
                <a:ea typeface="ヒラギノ角ゴ Pro W3" charset="0"/>
                <a:cs typeface="ヒラギノ角ゴ Pro W3" charset="0"/>
              </a:rPr>
              <a:t>’</a:t>
            </a:r>
            <a:r>
              <a:rPr lang="en-US" sz="2400">
                <a:effectLst/>
                <a:latin typeface="Helvetica" charset="0"/>
                <a:ea typeface="ヒラギノ角ゴ Pro W3" charset="0"/>
                <a:cs typeface="ヒラギノ角ゴ Pro W3" charset="0"/>
              </a:rPr>
              <a:t>s orbit be?</a:t>
            </a:r>
          </a:p>
          <a:p>
            <a:pPr marL="1371600" lvl="2" indent="-457200">
              <a:buFont typeface="Times" charset="0"/>
              <a:buAutoNum type="alphaLcParenR"/>
            </a:pPr>
            <a:r>
              <a:rPr lang="en-US" sz="2000">
                <a:effectLst/>
                <a:latin typeface="Helvetica" charset="0"/>
                <a:ea typeface="ヒラギノ角ゴ Pro W3" charset="0"/>
              </a:rPr>
              <a:t>at the back of this classroom</a:t>
            </a:r>
          </a:p>
          <a:p>
            <a:pPr marL="1371600" lvl="2" indent="-457200">
              <a:buFont typeface="Times" charset="0"/>
              <a:buAutoNum type="alphaLcParenR"/>
            </a:pPr>
            <a:r>
              <a:rPr lang="en-US" sz="2000">
                <a:solidFill>
                  <a:srgbClr val="0FDBF3"/>
                </a:solidFill>
                <a:effectLst/>
                <a:latin typeface="Helvetica" charset="0"/>
                <a:ea typeface="ヒラギノ角ゴ Pro W3" charset="0"/>
              </a:rPr>
              <a:t>half a football field away</a:t>
            </a:r>
            <a:endParaRPr lang="en-US" sz="2000">
              <a:solidFill>
                <a:srgbClr val="FF2613"/>
              </a:solidFill>
              <a:effectLst/>
              <a:latin typeface="Helvetica" charset="0"/>
              <a:ea typeface="ヒラギノ角ゴ Pro W3" charset="0"/>
            </a:endParaRPr>
          </a:p>
          <a:p>
            <a:pPr marL="1371600" lvl="2" indent="-457200">
              <a:buFont typeface="Times" charset="0"/>
              <a:buAutoNum type="alphaLcParenR"/>
            </a:pPr>
            <a:r>
              <a:rPr lang="en-US" sz="2000">
                <a:effectLst/>
                <a:latin typeface="Helvetica" charset="0"/>
                <a:ea typeface="ヒラギノ角ゴ Pro W3" charset="0"/>
              </a:rPr>
              <a:t>at the entrance to campus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>
                <a:latin typeface="Arial" charset="0"/>
                <a:ea typeface="ヒラギノ角ゴ Pro W3" charset="0"/>
                <a:cs typeface="ヒラギノ角ゴ Pro W3" charset="0"/>
              </a:rPr>
              <a:t>Scales within the Solar System: </a:t>
            </a:r>
            <a:br>
              <a:rPr lang="en-US" sz="2800">
                <a:latin typeface="Arial" charset="0"/>
                <a:ea typeface="ヒラギノ角ゴ Pro W3" charset="0"/>
                <a:cs typeface="ヒラギノ角ゴ Pro W3" charset="0"/>
              </a:rPr>
            </a:br>
            <a:r>
              <a:rPr lang="en-US" sz="2800">
                <a:latin typeface="Arial" charset="0"/>
                <a:ea typeface="ヒラギノ角ゴ Pro W3" charset="0"/>
                <a:cs typeface="ヒラギノ角ゴ Pro W3" charset="0"/>
              </a:rPr>
              <a:t>the Outer Planets</a:t>
            </a:r>
            <a:endParaRPr lang="en-US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lnSpc>
                <a:spcPct val="90000"/>
              </a:lnSpc>
              <a:buFont typeface="+mj-lt"/>
              <a:buAutoNum type="arabicPeriod" startAt="4"/>
            </a:pPr>
            <a:r>
              <a:rPr lang="en-US" sz="2000" dirty="0">
                <a:effectLst/>
                <a:latin typeface="Helvetica" charset="0"/>
                <a:ea typeface="ヒラギノ角ゴ Pro W3" charset="0"/>
                <a:cs typeface="ヒラギノ角ゴ Pro W3" charset="0"/>
              </a:rPr>
              <a:t>If the Sun were 0.5 meters in diameter, roughly how big would Jupiter be?</a:t>
            </a:r>
            <a:r>
              <a:rPr lang="en-US" sz="1800" dirty="0">
                <a:effectLst/>
                <a:latin typeface="Helvetica" charset="0"/>
                <a:ea typeface="ヒラギノ角ゴ Pro W3" charset="0"/>
                <a:cs typeface="ヒラギノ角ゴ Pro W3" charset="0"/>
              </a:rPr>
              <a:t> </a:t>
            </a:r>
          </a:p>
          <a:p>
            <a:pPr marL="1371600" lvl="2" indent="-457200">
              <a:lnSpc>
                <a:spcPct val="90000"/>
              </a:lnSpc>
              <a:buFont typeface="+mj-lt"/>
              <a:buAutoNum type="alphaLcParenR"/>
            </a:pPr>
            <a:r>
              <a:rPr lang="en-US" sz="1800" dirty="0">
                <a:effectLst/>
                <a:latin typeface="Helvetica" charset="0"/>
                <a:ea typeface="ヒラギノ角ゴ Pro W3" charset="0"/>
              </a:rPr>
              <a:t>basketball</a:t>
            </a:r>
          </a:p>
          <a:p>
            <a:pPr marL="1371600" lvl="2" indent="-457200">
              <a:lnSpc>
                <a:spcPct val="90000"/>
              </a:lnSpc>
              <a:buFont typeface="+mj-lt"/>
              <a:buAutoNum type="alphaLcParenR"/>
            </a:pPr>
            <a:r>
              <a:rPr lang="en-US" sz="1800" dirty="0">
                <a:effectLst/>
                <a:latin typeface="Helvetica" charset="0"/>
                <a:ea typeface="ヒラギノ角ゴ Pro W3" charset="0"/>
              </a:rPr>
              <a:t>baseball</a:t>
            </a:r>
          </a:p>
          <a:p>
            <a:pPr marL="1371600" lvl="2" indent="-457200">
              <a:lnSpc>
                <a:spcPct val="90000"/>
              </a:lnSpc>
              <a:buFont typeface="+mj-lt"/>
              <a:buAutoNum type="alphaLcParenR"/>
            </a:pPr>
            <a:r>
              <a:rPr lang="en-US" sz="1800" dirty="0" err="1">
                <a:effectLst/>
                <a:latin typeface="Helvetica" charset="0"/>
                <a:ea typeface="ヒラギノ角ゴ Pro W3" charset="0"/>
              </a:rPr>
              <a:t>ping-pong</a:t>
            </a:r>
            <a:r>
              <a:rPr lang="en-US" sz="1800" dirty="0">
                <a:effectLst/>
                <a:latin typeface="Helvetica" charset="0"/>
                <a:ea typeface="ヒラギノ角ゴ Pro W3" charset="0"/>
              </a:rPr>
              <a:t> ball</a:t>
            </a:r>
            <a:endParaRPr lang="en-US" sz="1600" dirty="0">
              <a:effectLst/>
              <a:latin typeface="Helvetica" charset="0"/>
              <a:ea typeface="ヒラギノ角ゴ Pro W3" charset="0"/>
            </a:endParaRPr>
          </a:p>
          <a:p>
            <a:pPr marL="533400" indent="-533400">
              <a:lnSpc>
                <a:spcPct val="90000"/>
              </a:lnSpc>
              <a:buFont typeface="Times" charset="0"/>
              <a:buAutoNum type="arabicPeriod" startAt="4"/>
            </a:pPr>
            <a:r>
              <a:rPr lang="en-US" sz="2000" dirty="0">
                <a:effectLst/>
                <a:latin typeface="Helvetica" charset="0"/>
                <a:ea typeface="ヒラギノ角ゴ Pro W3" charset="0"/>
                <a:cs typeface="ヒラギノ角ゴ Pro W3" charset="0"/>
              </a:rPr>
              <a:t>How far from the center of the Sun would Jupiter</a:t>
            </a:r>
            <a:r>
              <a:rPr lang="ja-JP" altLang="en-US" sz="2000" dirty="0">
                <a:effectLst/>
                <a:latin typeface="Helvetica" charset="0"/>
                <a:ea typeface="ヒラギノ角ゴ Pro W3" charset="0"/>
                <a:cs typeface="ヒラギノ角ゴ Pro W3" charset="0"/>
              </a:rPr>
              <a:t>’</a:t>
            </a:r>
            <a:r>
              <a:rPr lang="en-US" sz="2000" dirty="0">
                <a:effectLst/>
                <a:latin typeface="Helvetica" charset="0"/>
                <a:ea typeface="ヒラギノ角ゴ Pro W3" charset="0"/>
                <a:cs typeface="ヒラギノ角ゴ Pro W3" charset="0"/>
              </a:rPr>
              <a:t>s orbit be?</a:t>
            </a:r>
            <a:endParaRPr lang="en-US" sz="1800" dirty="0">
              <a:effectLst/>
              <a:latin typeface="Helvetica" charset="0"/>
              <a:ea typeface="ヒラギノ角ゴ Pro W3" charset="0"/>
              <a:cs typeface="ヒラギノ角ゴ Pro W3" charset="0"/>
            </a:endParaRPr>
          </a:p>
          <a:p>
            <a:pPr marL="1371600" lvl="2" indent="-457200">
              <a:lnSpc>
                <a:spcPct val="90000"/>
              </a:lnSpc>
              <a:buFont typeface="Times" charset="0"/>
              <a:buAutoNum type="alphaLcParenR"/>
            </a:pPr>
            <a:r>
              <a:rPr lang="en-US" sz="1800" dirty="0">
                <a:effectLst/>
                <a:latin typeface="Helvetica" charset="0"/>
                <a:ea typeface="ヒラギノ角ゴ Pro W3" charset="0"/>
              </a:rPr>
              <a:t>half a football field away</a:t>
            </a:r>
          </a:p>
          <a:p>
            <a:pPr marL="533400" indent="-53340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800" dirty="0">
                <a:effectLst/>
                <a:latin typeface="Helvetica" charset="0"/>
                <a:ea typeface="ヒラギノ角ゴ Pro W3" charset="0"/>
                <a:cs typeface="ヒラギノ角ゴ Pro W3" charset="0"/>
              </a:rPr>
              <a:t>		</a:t>
            </a:r>
            <a:r>
              <a:rPr lang="en-US" sz="1800" dirty="0">
                <a:solidFill>
                  <a:schemeClr val="tx2"/>
                </a:solidFill>
                <a:effectLst/>
                <a:latin typeface="Helvetica" charset="0"/>
                <a:ea typeface="ヒラギノ角ゴ Pro W3" charset="0"/>
                <a:cs typeface="ヒラギノ角ゴ Pro W3" charset="0"/>
              </a:rPr>
              <a:t>b)</a:t>
            </a:r>
            <a:r>
              <a:rPr lang="en-US" sz="1800" dirty="0">
                <a:effectLst/>
                <a:latin typeface="Helvetica" charset="0"/>
                <a:ea typeface="ヒラギノ角ゴ Pro W3" charset="0"/>
                <a:cs typeface="ヒラギノ角ゴ Pro W3" charset="0"/>
              </a:rPr>
              <a:t>    from here to the entrance to campus</a:t>
            </a:r>
          </a:p>
          <a:p>
            <a:pPr marL="1371600" lvl="2" indent="-457200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>
                <a:solidFill>
                  <a:schemeClr val="tx2"/>
                </a:solidFill>
                <a:effectLst/>
                <a:latin typeface="Helvetica" charset="0"/>
                <a:ea typeface="ヒラギノ角ゴ Pro W3" charset="0"/>
              </a:rPr>
              <a:t>c)</a:t>
            </a:r>
            <a:r>
              <a:rPr lang="en-US" sz="1800" dirty="0">
                <a:effectLst/>
                <a:latin typeface="Helvetica" charset="0"/>
                <a:ea typeface="ヒラギノ角ゴ Pro W3" charset="0"/>
              </a:rPr>
              <a:t>    in downtown Santa Cruz</a:t>
            </a:r>
          </a:p>
          <a:p>
            <a:pPr marL="533400" indent="-533400">
              <a:lnSpc>
                <a:spcPct val="90000"/>
              </a:lnSpc>
              <a:buFont typeface="+mj-lt"/>
              <a:buAutoNum type="arabicPeriod" startAt="6"/>
            </a:pPr>
            <a:r>
              <a:rPr lang="en-US" sz="2000" dirty="0">
                <a:effectLst/>
                <a:latin typeface="Helvetica" charset="0"/>
                <a:ea typeface="ヒラギノ角ゴ Pro W3" charset="0"/>
                <a:cs typeface="ヒラギノ角ゴ Pro W3" charset="0"/>
              </a:rPr>
              <a:t>How far would the nearest star be?</a:t>
            </a:r>
          </a:p>
          <a:p>
            <a:pPr marL="1371600" lvl="2" indent="-457200">
              <a:lnSpc>
                <a:spcPct val="90000"/>
              </a:lnSpc>
              <a:buFont typeface="Times" charset="0"/>
              <a:buAutoNum type="alphaLcParenR"/>
            </a:pPr>
            <a:r>
              <a:rPr lang="en-US" sz="1600" dirty="0">
                <a:effectLst/>
                <a:latin typeface="Helvetica" charset="0"/>
                <a:ea typeface="ヒラギノ角ゴ Pro W3" charset="0"/>
              </a:rPr>
              <a:t>San Francisco</a:t>
            </a:r>
          </a:p>
          <a:p>
            <a:pPr marL="1371600" lvl="2" indent="-457200">
              <a:lnSpc>
                <a:spcPct val="90000"/>
              </a:lnSpc>
              <a:buFont typeface="Times" charset="0"/>
              <a:buAutoNum type="alphaLcParenR"/>
            </a:pPr>
            <a:r>
              <a:rPr lang="en-US" sz="1600" dirty="0">
                <a:effectLst/>
                <a:latin typeface="Helvetica" charset="0"/>
                <a:ea typeface="ヒラギノ角ゴ Pro W3" charset="0"/>
              </a:rPr>
              <a:t>New York</a:t>
            </a:r>
          </a:p>
          <a:p>
            <a:pPr marL="1371600" lvl="2" indent="-457200">
              <a:lnSpc>
                <a:spcPct val="90000"/>
              </a:lnSpc>
              <a:buFont typeface="Times" charset="0"/>
              <a:buAutoNum type="alphaLcParenR"/>
            </a:pPr>
            <a:r>
              <a:rPr lang="en-US" sz="1600" dirty="0">
                <a:effectLst/>
                <a:latin typeface="Helvetica" charset="0"/>
                <a:ea typeface="ヒラギノ角ゴ Pro W3" charset="0"/>
              </a:rPr>
              <a:t>Johannesburg South Africa</a:t>
            </a:r>
          </a:p>
          <a:p>
            <a:pPr marL="1371600" lvl="2" indent="-457200">
              <a:lnSpc>
                <a:spcPct val="90000"/>
              </a:lnSpc>
              <a:buFont typeface="Times" charset="0"/>
              <a:buAutoNum type="alphaLcParenR" startAt="2"/>
            </a:pPr>
            <a:endParaRPr lang="en-US" sz="1600" dirty="0">
              <a:effectLst/>
              <a:latin typeface="Helvetica" charset="0"/>
              <a:ea typeface="ヒラギノ角ゴ Pro W3" charset="0"/>
            </a:endParaRPr>
          </a:p>
          <a:p>
            <a:pPr marL="533400" indent="-533400">
              <a:lnSpc>
                <a:spcPct val="90000"/>
              </a:lnSpc>
            </a:pPr>
            <a:endParaRPr lang="en-US" sz="2400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>
                <a:latin typeface="Arial" charset="0"/>
                <a:ea typeface="ヒラギノ角ゴ Pro W3" charset="0"/>
                <a:cs typeface="ヒラギノ角ゴ Pro W3" charset="0"/>
              </a:rPr>
              <a:t>Scales within the Solar System: </a:t>
            </a:r>
            <a:br>
              <a:rPr lang="en-US" sz="2800">
                <a:latin typeface="Arial" charset="0"/>
                <a:ea typeface="ヒラギノ角ゴ Pro W3" charset="0"/>
                <a:cs typeface="ヒラギノ角ゴ Pro W3" charset="0"/>
              </a:rPr>
            </a:br>
            <a:r>
              <a:rPr lang="en-US" sz="2800">
                <a:latin typeface="Arial" charset="0"/>
                <a:ea typeface="ヒラギノ角ゴ Pro W3" charset="0"/>
                <a:cs typeface="ヒラギノ角ゴ Pro W3" charset="0"/>
              </a:rPr>
              <a:t>the Outer Planets</a:t>
            </a:r>
            <a:endParaRPr lang="en-US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lnSpc>
                <a:spcPct val="90000"/>
              </a:lnSpc>
              <a:buFont typeface="+mj-lt"/>
              <a:buAutoNum type="arabicPeriod" startAt="4"/>
            </a:pPr>
            <a:r>
              <a:rPr lang="en-US" sz="2000" dirty="0">
                <a:effectLst/>
                <a:latin typeface="Helvetica" charset="0"/>
                <a:ea typeface="ヒラギノ角ゴ Pro W3" charset="0"/>
                <a:cs typeface="ヒラギノ角ゴ Pro W3" charset="0"/>
              </a:rPr>
              <a:t>If the Sun were 0.5 meters in diameter, roughly how big would Jupiter be?</a:t>
            </a:r>
            <a:r>
              <a:rPr lang="en-US" sz="1800" dirty="0">
                <a:effectLst/>
                <a:latin typeface="Helvetica" charset="0"/>
                <a:ea typeface="ヒラギノ角ゴ Pro W3" charset="0"/>
                <a:cs typeface="ヒラギノ角ゴ Pro W3" charset="0"/>
              </a:rPr>
              <a:t> </a:t>
            </a:r>
          </a:p>
          <a:p>
            <a:pPr marL="1371600" lvl="2" indent="-457200">
              <a:lnSpc>
                <a:spcPct val="90000"/>
              </a:lnSpc>
              <a:buFont typeface="+mj-lt"/>
              <a:buAutoNum type="alphaLcParenR"/>
            </a:pPr>
            <a:r>
              <a:rPr lang="en-US" sz="1800" dirty="0">
                <a:effectLst/>
                <a:latin typeface="Helvetica" charset="0"/>
                <a:ea typeface="ヒラギノ角ゴ Pro W3" charset="0"/>
              </a:rPr>
              <a:t>basketball</a:t>
            </a:r>
          </a:p>
          <a:p>
            <a:pPr marL="1371600" lvl="2" indent="-457200">
              <a:lnSpc>
                <a:spcPct val="90000"/>
              </a:lnSpc>
              <a:buFont typeface="+mj-lt"/>
              <a:buAutoNum type="alphaLcParenR"/>
            </a:pPr>
            <a:r>
              <a:rPr lang="en-US" sz="1800" dirty="0">
                <a:effectLst/>
                <a:latin typeface="Helvetica" charset="0"/>
                <a:ea typeface="ヒラギノ角ゴ Pro W3" charset="0"/>
              </a:rPr>
              <a:t>baseball</a:t>
            </a:r>
          </a:p>
          <a:p>
            <a:pPr marL="1371600" lvl="2" indent="-457200">
              <a:lnSpc>
                <a:spcPct val="90000"/>
              </a:lnSpc>
              <a:buFont typeface="+mj-lt"/>
              <a:buAutoNum type="alphaLcParenR"/>
            </a:pPr>
            <a:r>
              <a:rPr lang="en-US" sz="1800" dirty="0" err="1">
                <a:solidFill>
                  <a:srgbClr val="0FDBF3"/>
                </a:solidFill>
                <a:effectLst/>
                <a:latin typeface="Helvetica" charset="0"/>
                <a:ea typeface="ヒラギノ角ゴ Pro W3" charset="0"/>
              </a:rPr>
              <a:t>ping-pong</a:t>
            </a:r>
            <a:r>
              <a:rPr lang="en-US" sz="1800" dirty="0">
                <a:solidFill>
                  <a:srgbClr val="0FDBF3"/>
                </a:solidFill>
                <a:effectLst/>
                <a:latin typeface="Helvetica" charset="0"/>
                <a:ea typeface="ヒラギノ角ゴ Pro W3" charset="0"/>
              </a:rPr>
              <a:t> ball</a:t>
            </a:r>
          </a:p>
          <a:p>
            <a:pPr marL="533400" indent="-533400">
              <a:lnSpc>
                <a:spcPct val="90000"/>
              </a:lnSpc>
              <a:buFont typeface="Times" charset="0"/>
              <a:buAutoNum type="arabicPeriod" startAt="4"/>
            </a:pPr>
            <a:r>
              <a:rPr lang="en-US" sz="2000" dirty="0">
                <a:effectLst/>
                <a:latin typeface="Helvetica" charset="0"/>
                <a:ea typeface="ヒラギノ角ゴ Pro W3" charset="0"/>
                <a:cs typeface="ヒラギノ角ゴ Pro W3" charset="0"/>
              </a:rPr>
              <a:t>How far from the center of the Sun would Jupiter</a:t>
            </a:r>
            <a:r>
              <a:rPr lang="ja-JP" altLang="en-US" sz="2000" dirty="0">
                <a:effectLst/>
                <a:latin typeface="Helvetica" charset="0"/>
                <a:ea typeface="ヒラギノ角ゴ Pro W3" charset="0"/>
                <a:cs typeface="ヒラギノ角ゴ Pro W3" charset="0"/>
              </a:rPr>
              <a:t>’</a:t>
            </a:r>
            <a:r>
              <a:rPr lang="en-US" sz="2000" dirty="0">
                <a:effectLst/>
                <a:latin typeface="Helvetica" charset="0"/>
                <a:ea typeface="ヒラギノ角ゴ Pro W3" charset="0"/>
                <a:cs typeface="ヒラギノ角ゴ Pro W3" charset="0"/>
              </a:rPr>
              <a:t>s orbit be?</a:t>
            </a:r>
            <a:endParaRPr lang="en-US" sz="1800" dirty="0">
              <a:effectLst/>
              <a:latin typeface="Helvetica" charset="0"/>
              <a:ea typeface="ヒラギノ角ゴ Pro W3" charset="0"/>
              <a:cs typeface="ヒラギノ角ゴ Pro W3" charset="0"/>
            </a:endParaRPr>
          </a:p>
          <a:p>
            <a:pPr marL="1371600" lvl="2" indent="-457200">
              <a:lnSpc>
                <a:spcPct val="90000"/>
              </a:lnSpc>
              <a:buFont typeface="Times" charset="0"/>
              <a:buAutoNum type="alphaLcParenR"/>
            </a:pPr>
            <a:r>
              <a:rPr lang="en-US" sz="1800" dirty="0">
                <a:effectLst/>
                <a:latin typeface="Helvetica" charset="0"/>
                <a:ea typeface="ヒラギノ角ゴ Pro W3" charset="0"/>
              </a:rPr>
              <a:t>half a football field away</a:t>
            </a:r>
          </a:p>
          <a:p>
            <a:pPr marL="533400" indent="-53340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800" dirty="0">
                <a:effectLst/>
                <a:latin typeface="Helvetica" charset="0"/>
                <a:ea typeface="ヒラギノ角ゴ Pro W3" charset="0"/>
                <a:cs typeface="ヒラギノ角ゴ Pro W3" charset="0"/>
              </a:rPr>
              <a:t>		</a:t>
            </a:r>
            <a:r>
              <a:rPr lang="en-US" sz="1800" dirty="0">
                <a:solidFill>
                  <a:schemeClr val="tx2"/>
                </a:solidFill>
                <a:effectLst/>
                <a:latin typeface="Helvetica" charset="0"/>
                <a:ea typeface="ヒラギノ角ゴ Pro W3" charset="0"/>
                <a:cs typeface="ヒラギノ角ゴ Pro W3" charset="0"/>
              </a:rPr>
              <a:t>b)</a:t>
            </a:r>
            <a:r>
              <a:rPr lang="en-US" sz="1800" dirty="0">
                <a:effectLst/>
                <a:latin typeface="Helvetica" charset="0"/>
                <a:ea typeface="ヒラギノ角ゴ Pro W3" charset="0"/>
                <a:cs typeface="ヒラギノ角ゴ Pro W3" charset="0"/>
              </a:rPr>
              <a:t>    </a:t>
            </a:r>
            <a:r>
              <a:rPr lang="en-US" sz="1800" dirty="0">
                <a:solidFill>
                  <a:srgbClr val="0FDBF3"/>
                </a:solidFill>
                <a:effectLst/>
                <a:latin typeface="Helvetica" charset="0"/>
                <a:ea typeface="ヒラギノ角ゴ Pro W3" charset="0"/>
                <a:cs typeface="ヒラギノ角ゴ Pro W3" charset="0"/>
              </a:rPr>
              <a:t>from here to the entrance to campus</a:t>
            </a:r>
          </a:p>
          <a:p>
            <a:pPr marL="1371600" lvl="2" indent="-457200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>
                <a:solidFill>
                  <a:schemeClr val="tx2"/>
                </a:solidFill>
                <a:effectLst/>
                <a:latin typeface="Helvetica" charset="0"/>
                <a:ea typeface="ヒラギノ角ゴ Pro W3" charset="0"/>
              </a:rPr>
              <a:t>c)</a:t>
            </a:r>
            <a:r>
              <a:rPr lang="en-US" sz="1800" dirty="0">
                <a:effectLst/>
                <a:latin typeface="Helvetica" charset="0"/>
                <a:ea typeface="ヒラギノ角ゴ Pro W3" charset="0"/>
              </a:rPr>
              <a:t>    in downtown Santa Cruz</a:t>
            </a:r>
          </a:p>
          <a:p>
            <a:pPr marL="533400" indent="-533400">
              <a:lnSpc>
                <a:spcPct val="90000"/>
              </a:lnSpc>
              <a:buFont typeface="+mj-lt"/>
              <a:buAutoNum type="arabicPeriod" startAt="6"/>
            </a:pPr>
            <a:r>
              <a:rPr lang="en-US" sz="2000" dirty="0">
                <a:effectLst/>
                <a:latin typeface="Helvetica" charset="0"/>
                <a:ea typeface="ヒラギノ角ゴ Pro W3" charset="0"/>
                <a:cs typeface="ヒラギノ角ゴ Pro W3" charset="0"/>
              </a:rPr>
              <a:t>How far would the nearest star be?</a:t>
            </a:r>
          </a:p>
          <a:p>
            <a:pPr marL="1371600" lvl="2" indent="-457200">
              <a:lnSpc>
                <a:spcPct val="90000"/>
              </a:lnSpc>
              <a:buFont typeface="Times" charset="0"/>
              <a:buAutoNum type="alphaLcParenR"/>
            </a:pPr>
            <a:r>
              <a:rPr lang="en-US" sz="1600" dirty="0">
                <a:effectLst/>
                <a:latin typeface="Helvetica" charset="0"/>
                <a:ea typeface="ヒラギノ角ゴ Pro W3" charset="0"/>
              </a:rPr>
              <a:t>San Francisco</a:t>
            </a:r>
          </a:p>
          <a:p>
            <a:pPr marL="1371600" lvl="2" indent="-457200">
              <a:lnSpc>
                <a:spcPct val="90000"/>
              </a:lnSpc>
              <a:buFont typeface="Times" charset="0"/>
              <a:buAutoNum type="alphaLcParenR"/>
            </a:pPr>
            <a:r>
              <a:rPr lang="en-US" sz="1600" dirty="0">
                <a:effectLst/>
                <a:latin typeface="Helvetica" charset="0"/>
                <a:ea typeface="ヒラギノ角ゴ Pro W3" charset="0"/>
              </a:rPr>
              <a:t>New York</a:t>
            </a:r>
          </a:p>
          <a:p>
            <a:pPr marL="1371600" lvl="2" indent="-457200">
              <a:lnSpc>
                <a:spcPct val="90000"/>
              </a:lnSpc>
              <a:buFont typeface="Times" charset="0"/>
              <a:buAutoNum type="alphaLcParenR"/>
            </a:pPr>
            <a:r>
              <a:rPr lang="en-US" sz="1800" dirty="0">
                <a:solidFill>
                  <a:srgbClr val="0FDBF3"/>
                </a:solidFill>
                <a:effectLst/>
                <a:latin typeface="Helvetica" charset="0"/>
                <a:ea typeface="ヒラギノ角ゴ Pro W3" charset="0"/>
              </a:rPr>
              <a:t>Johannesburg South </a:t>
            </a:r>
            <a:r>
              <a:rPr lang="en-US" sz="1800" dirty="0" smtClean="0">
                <a:solidFill>
                  <a:srgbClr val="0FDBF3"/>
                </a:solidFill>
                <a:effectLst/>
                <a:latin typeface="Helvetica" charset="0"/>
                <a:ea typeface="ヒラギノ角ゴ Pro W3" charset="0"/>
              </a:rPr>
              <a:t>Africa (!)</a:t>
            </a:r>
            <a:endParaRPr lang="en-US" sz="1800" dirty="0">
              <a:solidFill>
                <a:srgbClr val="0FDBF3"/>
              </a:solidFill>
              <a:effectLst/>
              <a:latin typeface="Helvetica" charset="0"/>
              <a:ea typeface="ヒラギノ角ゴ Pro W3" charset="0"/>
            </a:endParaRPr>
          </a:p>
          <a:p>
            <a:pPr marL="1371600" lvl="2" indent="-457200">
              <a:lnSpc>
                <a:spcPct val="90000"/>
              </a:lnSpc>
              <a:buFont typeface="Times" charset="0"/>
              <a:buAutoNum type="alphaLcParenR" startAt="2"/>
            </a:pPr>
            <a:endParaRPr lang="en-US" sz="1600" dirty="0">
              <a:effectLst/>
              <a:latin typeface="Helvetica" charset="0"/>
              <a:ea typeface="ヒラギノ角ゴ Pro W3" charset="0"/>
            </a:endParaRPr>
          </a:p>
          <a:p>
            <a:pPr marL="533400" indent="-533400">
              <a:lnSpc>
                <a:spcPct val="90000"/>
              </a:lnSpc>
            </a:pPr>
            <a:endParaRPr lang="en-US" sz="2400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8601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The Moral of the Tale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Space is VERY EMPTY!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5713413" cy="404813"/>
          </a:xfrm>
        </p:spPr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Outline of this lecture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534400" cy="4876800"/>
          </a:xfrm>
        </p:spPr>
        <p:txBody>
          <a:bodyPr/>
          <a:lstStyle/>
          <a:p>
            <a:pPr>
              <a:spcBef>
                <a:spcPct val="75000"/>
              </a:spcBef>
            </a:pPr>
            <a:r>
              <a:rPr lang="en-US" sz="2400" dirty="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rPr>
              <a:t>Overview of our Solar System and of other planetary systems</a:t>
            </a:r>
            <a:endParaRPr lang="en-US" sz="2400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>
              <a:spcBef>
                <a:spcPct val="75000"/>
              </a:spcBef>
            </a:pPr>
            <a:r>
              <a:rPr lang="en-US" sz="2400" dirty="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rPr>
              <a:t>Five minute break</a:t>
            </a:r>
          </a:p>
          <a:p>
            <a:pPr lvl="1">
              <a:spcBef>
                <a:spcPct val="75000"/>
              </a:spcBef>
            </a:pPr>
            <a:r>
              <a:rPr lang="en-US" sz="2000" dirty="0">
                <a:latin typeface="Arial" charset="0"/>
                <a:ea typeface="ヒラギノ角ゴ Pro W3" charset="0"/>
              </a:rPr>
              <a:t>Please remind me to stop at 12:45 pm!</a:t>
            </a:r>
          </a:p>
          <a:p>
            <a:r>
              <a:rPr lang="en-US" sz="2400" dirty="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rPr>
              <a:t>Overview of </a:t>
            </a:r>
            <a:r>
              <a:rPr lang="en-US" sz="2400" dirty="0" err="1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rPr>
              <a:t>Astro</a:t>
            </a:r>
            <a:r>
              <a:rPr lang="en-US" sz="2400" dirty="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rPr>
              <a:t> 18</a:t>
            </a:r>
          </a:p>
          <a:p>
            <a:pPr lvl="1"/>
            <a:r>
              <a:rPr lang="en-US" sz="2000" dirty="0">
                <a:latin typeface="Arial" charset="0"/>
                <a:ea typeface="ヒラギノ角ゴ Pro W3" charset="0"/>
              </a:rPr>
              <a:t>What is the course about?</a:t>
            </a:r>
          </a:p>
          <a:p>
            <a:pPr lvl="1"/>
            <a:r>
              <a:rPr lang="en-US" sz="2000" dirty="0">
                <a:latin typeface="Arial" charset="0"/>
                <a:ea typeface="ヒラギノ角ゴ Pro W3" charset="0"/>
              </a:rPr>
              <a:t>Goals of the course</a:t>
            </a:r>
          </a:p>
          <a:p>
            <a:pPr lvl="1"/>
            <a:r>
              <a:rPr lang="en-US" sz="2000" dirty="0">
                <a:latin typeface="Arial" charset="0"/>
                <a:ea typeface="ヒラギノ角ゴ Pro W3" charset="0"/>
              </a:rPr>
              <a:t>How the course will work</a:t>
            </a:r>
          </a:p>
          <a:p>
            <a:pPr lvl="1">
              <a:spcBef>
                <a:spcPct val="75000"/>
              </a:spcBef>
            </a:pPr>
            <a:endParaRPr lang="en-US" sz="2000" dirty="0">
              <a:latin typeface="Arial" charset="0"/>
              <a:ea typeface="ヒラギノ角ゴ Pro W3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a flash tour of the Solar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078228"/>
      </p:ext>
    </p:extLst>
  </p:cSld>
  <p:clrMapOvr>
    <a:masterClrMapping/>
  </p:clrMapOvr>
  <p:transition xmlns:p14="http://schemas.microsoft.com/office/powerpoint/2010/main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128588"/>
            <a:ext cx="6931025" cy="1195387"/>
          </a:xfrm>
        </p:spPr>
        <p:txBody>
          <a:bodyPr/>
          <a:lstStyle/>
          <a:p>
            <a:r>
              <a:rPr lang="en-US" sz="2800">
                <a:latin typeface="Arial" charset="0"/>
                <a:ea typeface="ヒラギノ角ゴ Pro W3" charset="0"/>
                <a:cs typeface="ヒラギノ角ゴ Pro W3" charset="0"/>
              </a:rPr>
              <a:t>Mercury from Messenger spacecraft: lots of craters, major fault lines/cliffs</a:t>
            </a:r>
            <a:endParaRPr lang="en-US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105275" y="1397000"/>
            <a:ext cx="4819650" cy="5087938"/>
            <a:chOff x="4105275" y="1397000"/>
            <a:chExt cx="4819650" cy="5087938"/>
          </a:xfrm>
        </p:grpSpPr>
        <p:pic>
          <p:nvPicPr>
            <p:cNvPr id="57349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5375" y="3424238"/>
              <a:ext cx="3492500" cy="3060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350" name="Line 6"/>
            <p:cNvSpPr>
              <a:spLocks noChangeShapeType="1"/>
            </p:cNvSpPr>
            <p:nvPr/>
          </p:nvSpPr>
          <p:spPr bwMode="auto">
            <a:xfrm>
              <a:off x="5354638" y="2590800"/>
              <a:ext cx="896937" cy="1504950"/>
            </a:xfrm>
            <a:prstGeom prst="line">
              <a:avLst/>
            </a:prstGeom>
            <a:noFill/>
            <a:ln w="28575">
              <a:solidFill>
                <a:srgbClr val="00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51" name="Text Box 7"/>
            <p:cNvSpPr txBox="1">
              <a:spLocks noChangeArrowheads="1"/>
            </p:cNvSpPr>
            <p:nvPr/>
          </p:nvSpPr>
          <p:spPr bwMode="auto">
            <a:xfrm>
              <a:off x="4105275" y="1397000"/>
              <a:ext cx="4819650" cy="118745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2pPr>
              <a:lvl3pPr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3pPr>
              <a:lvl4pPr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4pPr>
              <a:lvl5pPr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algn="l"/>
              <a:r>
                <a:rPr lang="en-US" dirty="0">
                  <a:latin typeface="Helvetica" charset="0"/>
                </a:rPr>
                <a:t>Enormous thrust fault line: evidence that Mercury shrank by 1 - 2 km after it solidified (!)</a:t>
              </a:r>
              <a:endParaRPr lang="en-US" dirty="0"/>
            </a:p>
          </p:txBody>
        </p:sp>
      </p:grpSp>
      <p:pic>
        <p:nvPicPr>
          <p:cNvPr id="57348" name="Picture 9" descr="mercurycolour_messenger_sm"/>
          <p:cNvPicPr>
            <a:picLocks noChangeAspect="1" noChangeArrowheads="1"/>
          </p:cNvPicPr>
          <p:nvPr/>
        </p:nvPicPr>
        <p:blipFill>
          <a:blip r:embed="rId4">
            <a:lum bright="-4000" contras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1885950"/>
            <a:ext cx="3740150" cy="422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Venus: dense atmosphere, volcanoes, hot surface</a:t>
            </a:r>
          </a:p>
        </p:txBody>
      </p:sp>
      <p:pic>
        <p:nvPicPr>
          <p:cNvPr id="59395" name="Picture 4"/>
          <p:cNvPicPr>
            <a:picLocks noChangeAspect="1" noChangeArrowheads="1"/>
          </p:cNvPicPr>
          <p:nvPr/>
        </p:nvPicPr>
        <p:blipFill>
          <a:blip r:embed="rId3">
            <a:lum brigh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3" y="1449388"/>
            <a:ext cx="3425825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6" name="Line 6"/>
          <p:cNvSpPr>
            <a:spLocks noChangeShapeType="1"/>
          </p:cNvSpPr>
          <p:nvPr/>
        </p:nvSpPr>
        <p:spPr bwMode="auto">
          <a:xfrm flipH="1">
            <a:off x="3411538" y="1855788"/>
            <a:ext cx="1619250" cy="63500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397" name="Text Box 7"/>
          <p:cNvSpPr txBox="1">
            <a:spLocks noChangeArrowheads="1"/>
          </p:cNvSpPr>
          <p:nvPr/>
        </p:nvSpPr>
        <p:spPr bwMode="auto">
          <a:xfrm>
            <a:off x="4598988" y="1454150"/>
            <a:ext cx="35972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>
                <a:latin typeface="Helvetica" charset="0"/>
              </a:rPr>
              <a:t>Ultra-Violet image showing thick cloud layer   (from spacecraft)</a:t>
            </a:r>
            <a:endParaRPr lang="en-US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722313" y="3757613"/>
            <a:ext cx="8140700" cy="2763837"/>
            <a:chOff x="455" y="2367"/>
            <a:chExt cx="5128" cy="1741"/>
          </a:xfrm>
        </p:grpSpPr>
        <p:sp>
          <p:nvSpPr>
            <p:cNvPr id="59399" name="Text Box 8"/>
            <p:cNvSpPr txBox="1">
              <a:spLocks noChangeArrowheads="1"/>
            </p:cNvSpPr>
            <p:nvPr/>
          </p:nvSpPr>
          <p:spPr bwMode="auto">
            <a:xfrm>
              <a:off x="2868" y="2367"/>
              <a:ext cx="263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2pPr>
              <a:lvl3pPr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3pPr>
              <a:lvl4pPr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4pPr>
              <a:lvl5pPr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r>
                <a:rPr lang="en-US">
                  <a:latin typeface="Helvetica" charset="0"/>
                </a:rPr>
                <a:t>Venera 14 lander: </a:t>
              </a:r>
              <a:r>
                <a:rPr lang="en-US">
                  <a:solidFill>
                    <a:srgbClr val="FF140E"/>
                  </a:solidFill>
                  <a:latin typeface="Helvetica" charset="0"/>
                </a:rPr>
                <a:t>hot rocks</a:t>
              </a:r>
              <a:endParaRPr lang="en-US"/>
            </a:p>
          </p:txBody>
        </p:sp>
        <p:sp>
          <p:nvSpPr>
            <p:cNvPr id="59400" name="Text Box 10"/>
            <p:cNvSpPr txBox="1">
              <a:spLocks noChangeArrowheads="1"/>
            </p:cNvSpPr>
            <p:nvPr/>
          </p:nvSpPr>
          <p:spPr bwMode="auto">
            <a:xfrm>
              <a:off x="455" y="3458"/>
              <a:ext cx="2286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2pPr>
              <a:lvl3pPr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3pPr>
              <a:lvl4pPr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4pPr>
              <a:lvl5pPr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algn="l"/>
              <a:r>
                <a:rPr lang="en-US" sz="2000">
                  <a:latin typeface="Helvetica" charset="0"/>
                </a:rPr>
                <a:t>Surface temperature  &gt; 700K (hotter than Mercury)</a:t>
              </a:r>
            </a:p>
            <a:p>
              <a:pPr algn="l"/>
              <a:r>
                <a:rPr lang="en-US" sz="2000">
                  <a:latin typeface="Helvetica" charset="0"/>
                </a:rPr>
                <a:t>Surface pressure 90 x Earth</a:t>
              </a:r>
              <a:endParaRPr lang="en-US"/>
            </a:p>
          </p:txBody>
        </p:sp>
        <p:pic>
          <p:nvPicPr>
            <p:cNvPr id="59401" name="Picture 14" descr="Venus_surface"/>
            <p:cNvPicPr>
              <a:picLocks noChangeAspect="1" noChangeArrowheads="1"/>
            </p:cNvPicPr>
            <p:nvPr/>
          </p:nvPicPr>
          <p:blipFill>
            <a:blip r:embed="rId4">
              <a:lum bright="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9" y="2712"/>
              <a:ext cx="2734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Huge volcanoes on Venus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00800" y="1714500"/>
            <a:ext cx="2743200" cy="4940300"/>
          </a:xfrm>
        </p:spPr>
        <p:txBody>
          <a:bodyPr/>
          <a:lstStyle/>
          <a:p>
            <a:r>
              <a:rPr lang="en-US" sz="2000">
                <a:latin typeface="Arial" charset="0"/>
                <a:ea typeface="ヒラギノ角ゴ Pro W3" charset="0"/>
                <a:cs typeface="ヒラギノ角ゴ Pro W3" charset="0"/>
              </a:rPr>
              <a:t>Topography from Magellan spacecraft (radar measurement)</a:t>
            </a:r>
          </a:p>
          <a:p>
            <a:r>
              <a:rPr lang="en-US" sz="2000">
                <a:latin typeface="Arial" charset="0"/>
                <a:ea typeface="ヒラギノ角ゴ Pro W3" charset="0"/>
                <a:cs typeface="ヒラギノ角ゴ Pro W3" charset="0"/>
              </a:rPr>
              <a:t>Gula Mons Volcano</a:t>
            </a:r>
          </a:p>
          <a:p>
            <a:endParaRPr lang="en-US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3">
            <a:lum brigh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714500"/>
            <a:ext cx="6126163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Earth: In the Habitable Zone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7675" y="2276475"/>
            <a:ext cx="3484563" cy="3616325"/>
          </a:xfrm>
        </p:spPr>
        <p:txBody>
          <a:bodyPr/>
          <a:lstStyle/>
          <a:p>
            <a:pPr>
              <a:spcBef>
                <a:spcPct val="50000"/>
              </a:spcBef>
              <a:spcAft>
                <a:spcPct val="10000"/>
              </a:spcAft>
            </a:pPr>
            <a:r>
              <a:rPr lang="en-US" sz="2400" dirty="0">
                <a:latin typeface="Arial" charset="0"/>
                <a:ea typeface="ヒラギノ角ゴ Pro W3" charset="0"/>
                <a:cs typeface="ヒラギノ角ゴ Pro W3" charset="0"/>
              </a:rPr>
              <a:t>What are the conditions for life?</a:t>
            </a:r>
          </a:p>
          <a:p>
            <a:pPr lvl="1">
              <a:spcBef>
                <a:spcPct val="50000"/>
              </a:spcBef>
              <a:spcAft>
                <a:spcPct val="10000"/>
              </a:spcAft>
            </a:pPr>
            <a:r>
              <a:rPr lang="en-US" sz="2000" dirty="0">
                <a:latin typeface="Arial" charset="0"/>
                <a:ea typeface="ヒラギノ角ゴ Pro W3" charset="0"/>
              </a:rPr>
              <a:t>Not too hot, not too cold – just </a:t>
            </a:r>
            <a:r>
              <a:rPr lang="en-US" sz="2000" dirty="0" smtClean="0">
                <a:latin typeface="Arial" charset="0"/>
                <a:ea typeface="ヒラギノ角ゴ Pro W3" charset="0"/>
              </a:rPr>
              <a:t>right</a:t>
            </a:r>
          </a:p>
          <a:p>
            <a:pPr lvl="1">
              <a:spcBef>
                <a:spcPct val="50000"/>
              </a:spcBef>
              <a:spcAft>
                <a:spcPct val="10000"/>
              </a:spcAft>
            </a:pPr>
            <a:r>
              <a:rPr lang="en-US" sz="2000" dirty="0" smtClean="0">
                <a:latin typeface="Arial" charset="0"/>
                <a:ea typeface="ヒラギノ角ゴ Pro W3" charset="0"/>
              </a:rPr>
              <a:t>Liquid water essential</a:t>
            </a:r>
            <a:endParaRPr lang="en-US" sz="2000" dirty="0">
              <a:latin typeface="Arial" charset="0"/>
              <a:ea typeface="ヒラギノ角ゴ Pro W3" charset="0"/>
            </a:endParaRPr>
          </a:p>
          <a:p>
            <a:pPr>
              <a:spcBef>
                <a:spcPct val="45000"/>
              </a:spcBef>
            </a:pPr>
            <a:r>
              <a:rPr lang="en-US" sz="2400" dirty="0">
                <a:latin typeface="Arial" charset="0"/>
                <a:ea typeface="ヒラギノ角ゴ Pro W3" charset="0"/>
                <a:cs typeface="ヒラギノ角ゴ Pro W3" charset="0"/>
              </a:rPr>
              <a:t>Is our climate changing?  Why?  How fast?</a:t>
            </a:r>
          </a:p>
        </p:txBody>
      </p:sp>
      <p:pic>
        <p:nvPicPr>
          <p:cNvPr id="63492" name="cldspin1.mpg" descr="/Users/max/Desktop/AY18 2010/WEB 2010/Lectures/Lecture 1/cldspin1.mpg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1330325"/>
            <a:ext cx="5322887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0" fill="hold"/>
                                        <p:tgtEl>
                                          <p:spTgt spid="634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10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349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34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34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492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Mars: Not very hospitable right now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5511800"/>
            <a:ext cx="8559800" cy="965200"/>
          </a:xfrm>
        </p:spPr>
        <p:txBody>
          <a:bodyPr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3">
            <a:lum brigh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1462088"/>
            <a:ext cx="3703637" cy="370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5245100"/>
            <a:ext cx="8386762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2" name="Picture 6"/>
          <p:cNvPicPr>
            <a:picLocks noChangeAspect="1" noChangeArrowheads="1"/>
          </p:cNvPicPr>
          <p:nvPr/>
        </p:nvPicPr>
        <p:blipFill>
          <a:blip r:embed="rId5">
            <a:lum brigh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3" t="3529" r="9818" b="3529"/>
          <a:stretch>
            <a:fillRect/>
          </a:stretch>
        </p:blipFill>
        <p:spPr bwMode="auto">
          <a:xfrm>
            <a:off x="5248275" y="2136775"/>
            <a:ext cx="2427288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81928" y="0"/>
            <a:ext cx="7162800" cy="1295400"/>
          </a:xfrm>
        </p:spPr>
        <p:txBody>
          <a:bodyPr/>
          <a:lstStyle/>
          <a:p>
            <a:r>
              <a:rPr lang="en-US" sz="2800" dirty="0">
                <a:latin typeface="Arial" charset="0"/>
                <a:ea typeface="ヒラギノ角ゴ Pro W3" charset="0"/>
                <a:cs typeface="ヒラギノ角ゴ Pro W3" charset="0"/>
              </a:rPr>
              <a:t>Mars: </a:t>
            </a:r>
            <a:r>
              <a:rPr lang="en-US" sz="2800" dirty="0" smtClean="0">
                <a:latin typeface="Arial" charset="0"/>
                <a:ea typeface="ヒラギノ角ゴ Pro W3" charset="0"/>
                <a:cs typeface="ヒラギノ角ゴ Pro W3" charset="0"/>
              </a:rPr>
              <a:t>one piece of </a:t>
            </a:r>
            <a:r>
              <a:rPr lang="en-US" sz="2800" dirty="0">
                <a:latin typeface="Arial" charset="0"/>
                <a:ea typeface="ヒラギノ角ゴ Pro W3" charset="0"/>
                <a:cs typeface="ヒラギノ角ゴ Pro W3" charset="0"/>
              </a:rPr>
              <a:t>evidence </a:t>
            </a:r>
            <a:r>
              <a:rPr lang="en-US" sz="2800" dirty="0" smtClean="0">
                <a:latin typeface="Arial" charset="0"/>
                <a:ea typeface="ヒラギノ角ゴ Pro W3" charset="0"/>
                <a:cs typeface="ヒラギノ角ゴ Pro W3" charset="0"/>
              </a:rPr>
              <a:t/>
            </a:r>
            <a:br>
              <a:rPr lang="en-US" sz="2800" dirty="0" smtClean="0">
                <a:latin typeface="Arial" charset="0"/>
                <a:ea typeface="ヒラギノ角ゴ Pro W3" charset="0"/>
                <a:cs typeface="ヒラギノ角ゴ Pro W3" charset="0"/>
              </a:rPr>
            </a:br>
            <a:r>
              <a:rPr lang="en-US" sz="2800" dirty="0" smtClean="0">
                <a:latin typeface="Arial" charset="0"/>
                <a:ea typeface="ヒラギノ角ゴ Pro W3" charset="0"/>
                <a:cs typeface="ヒラギノ角ゴ Pro W3" charset="0"/>
              </a:rPr>
              <a:t>for </a:t>
            </a:r>
            <a:r>
              <a:rPr lang="en-US" sz="2800" dirty="0">
                <a:latin typeface="Arial" charset="0"/>
                <a:ea typeface="ヒラギノ角ゴ Pro W3" charset="0"/>
                <a:cs typeface="ヒラギノ角ゴ Pro W3" charset="0"/>
              </a:rPr>
              <a:t>liquid </a:t>
            </a:r>
            <a:r>
              <a:rPr lang="en-US" sz="2800" dirty="0" smtClean="0">
                <a:latin typeface="Arial" charset="0"/>
                <a:ea typeface="ヒラギノ角ゴ Pro W3" charset="0"/>
                <a:cs typeface="ヒラギノ角ゴ Pro W3" charset="0"/>
              </a:rPr>
              <a:t>water in the past</a:t>
            </a:r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99100" y="1546225"/>
            <a:ext cx="3644900" cy="4889500"/>
          </a:xfrm>
        </p:spPr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Ancient riverbeds?</a:t>
            </a:r>
          </a:p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Did Mars have liquid water in past?</a:t>
            </a:r>
          </a:p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What happened to it?</a:t>
            </a:r>
          </a:p>
        </p:txBody>
      </p:sp>
      <p:pic>
        <p:nvPicPr>
          <p:cNvPr id="133125" name="Picture 5" descr="254co6_NanediValles02_H 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084388"/>
            <a:ext cx="5005388" cy="3503612"/>
          </a:xfrm>
          <a:prstGeom prst="rect">
            <a:avLst/>
          </a:prstGeom>
          <a:noFill/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</p:pic>
      <p:pic>
        <p:nvPicPr>
          <p:cNvPr id="133126" name="Picture 6" descr="RiverDeltaMars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2238" y="1703388"/>
            <a:ext cx="5124450" cy="4098925"/>
          </a:xfrm>
          <a:prstGeom prst="rect">
            <a:avLst/>
          </a:prstGeom>
          <a:noFill/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30200" y="0"/>
            <a:ext cx="7162800" cy="1295400"/>
          </a:xfrm>
        </p:spPr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All four Giant Planets have rings!</a:t>
            </a:r>
            <a:br>
              <a:rPr lang="en-US">
                <a:latin typeface="Arial" charset="0"/>
                <a:ea typeface="ヒラギノ角ゴ Pro W3" charset="0"/>
                <a:cs typeface="ヒラギノ角ゴ Pro W3" charset="0"/>
              </a:rPr>
            </a:br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Where did rings come from?</a:t>
            </a:r>
          </a:p>
        </p:txBody>
      </p:sp>
      <p:pic>
        <p:nvPicPr>
          <p:cNvPr id="148487" name="Picture 7" descr="Main_Ring_Galeleo_forward_PIA00538"/>
          <p:cNvPicPr>
            <a:picLocks noChangeAspect="1" noChangeArrowheads="1"/>
          </p:cNvPicPr>
          <p:nvPr/>
        </p:nvPicPr>
        <p:blipFill>
          <a:blip r:embed="rId3">
            <a:lum bright="4000"/>
          </a:blip>
          <a:srcRect/>
          <a:stretch>
            <a:fillRect/>
          </a:stretch>
        </p:blipFill>
        <p:spPr bwMode="auto">
          <a:xfrm>
            <a:off x="1817688" y="1393825"/>
            <a:ext cx="4878387" cy="1320800"/>
          </a:xfrm>
          <a:prstGeom prst="rect">
            <a:avLst/>
          </a:prstGeom>
          <a:noFill/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</p:pic>
      <p:pic>
        <p:nvPicPr>
          <p:cNvPr id="148488" name="Picture 8" descr="saturn_rings_cassini"/>
          <p:cNvPicPr>
            <a:picLocks noChangeAspect="1" noChangeArrowheads="1"/>
          </p:cNvPicPr>
          <p:nvPr/>
        </p:nvPicPr>
        <p:blipFill>
          <a:blip r:embed="rId4">
            <a:lum bright="4000"/>
          </a:blip>
          <a:srcRect/>
          <a:stretch>
            <a:fillRect/>
          </a:stretch>
        </p:blipFill>
        <p:spPr bwMode="auto">
          <a:xfrm flipV="1">
            <a:off x="766763" y="2928938"/>
            <a:ext cx="7289800" cy="1236662"/>
          </a:xfrm>
          <a:prstGeom prst="rect">
            <a:avLst/>
          </a:prstGeom>
          <a:noFill/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</p:pic>
      <p:pic>
        <p:nvPicPr>
          <p:cNvPr id="148489" name="Picture 9" descr="uranus_red_rings_KeckAO_2"/>
          <p:cNvPicPr>
            <a:picLocks noChangeAspect="1" noChangeArrowheads="1"/>
          </p:cNvPicPr>
          <p:nvPr/>
        </p:nvPicPr>
        <p:blipFill>
          <a:blip r:embed="rId5">
            <a:lum bright="4000"/>
          </a:blip>
          <a:srcRect/>
          <a:stretch>
            <a:fillRect/>
          </a:stretch>
        </p:blipFill>
        <p:spPr bwMode="auto">
          <a:xfrm>
            <a:off x="1071563" y="4406900"/>
            <a:ext cx="3570287" cy="2208213"/>
          </a:xfrm>
          <a:prstGeom prst="rect">
            <a:avLst/>
          </a:prstGeom>
          <a:noFill/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</p:pic>
      <p:pic>
        <p:nvPicPr>
          <p:cNvPr id="148492" name="Picture 12" descr="NeptuneRingsPartial_sm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83163" y="4403725"/>
            <a:ext cx="2700337" cy="2225675"/>
          </a:xfrm>
          <a:prstGeom prst="rect">
            <a:avLst/>
          </a:prstGeom>
          <a:noFill/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71687" name="Text Box 14"/>
          <p:cNvSpPr txBox="1">
            <a:spLocks noChangeArrowheads="1"/>
          </p:cNvSpPr>
          <p:nvPr/>
        </p:nvSpPr>
        <p:spPr bwMode="auto">
          <a:xfrm>
            <a:off x="6697663" y="1811338"/>
            <a:ext cx="1746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Jupiter</a:t>
            </a:r>
          </a:p>
        </p:txBody>
      </p:sp>
      <p:sp>
        <p:nvSpPr>
          <p:cNvPr id="71688" name="Text Box 15"/>
          <p:cNvSpPr txBox="1">
            <a:spLocks noChangeArrowheads="1"/>
          </p:cNvSpPr>
          <p:nvPr/>
        </p:nvSpPr>
        <p:spPr bwMode="auto">
          <a:xfrm>
            <a:off x="423863" y="3309938"/>
            <a:ext cx="1746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Saturn</a:t>
            </a:r>
          </a:p>
        </p:txBody>
      </p:sp>
      <p:sp>
        <p:nvSpPr>
          <p:cNvPr id="71689" name="Text Box 16"/>
          <p:cNvSpPr txBox="1">
            <a:spLocks noChangeArrowheads="1"/>
          </p:cNvSpPr>
          <p:nvPr/>
        </p:nvSpPr>
        <p:spPr bwMode="auto">
          <a:xfrm>
            <a:off x="3090863" y="4427538"/>
            <a:ext cx="1746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Uranus</a:t>
            </a:r>
          </a:p>
        </p:txBody>
      </p:sp>
      <p:sp>
        <p:nvSpPr>
          <p:cNvPr id="71690" name="Text Box 17"/>
          <p:cNvSpPr txBox="1">
            <a:spLocks noChangeArrowheads="1"/>
          </p:cNvSpPr>
          <p:nvPr/>
        </p:nvSpPr>
        <p:spPr bwMode="auto">
          <a:xfrm>
            <a:off x="4779963" y="4440238"/>
            <a:ext cx="1746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Neptune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Jupiter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283" y="5245100"/>
            <a:ext cx="8610600" cy="1714500"/>
          </a:xfrm>
        </p:spPr>
        <p:txBody>
          <a:bodyPr/>
          <a:lstStyle/>
          <a:p>
            <a:pPr>
              <a:spcBef>
                <a:spcPts val="1248"/>
              </a:spcBef>
            </a:pPr>
            <a:r>
              <a:rPr lang="en-US" sz="2400" dirty="0">
                <a:latin typeface="Arial" charset="0"/>
                <a:ea typeface="ヒラギノ角ゴ Pro W3" charset="0"/>
                <a:cs typeface="ヒラギノ角ゴ Pro W3" charset="0"/>
              </a:rPr>
              <a:t>Jupiter emits more radiation (as infrared light) than it receives from the sun (in sunlight)</a:t>
            </a:r>
          </a:p>
          <a:p>
            <a:pPr>
              <a:spcBef>
                <a:spcPts val="1248"/>
              </a:spcBef>
            </a:pPr>
            <a:r>
              <a:rPr lang="en-US" sz="2400" dirty="0">
                <a:latin typeface="Arial" charset="0"/>
                <a:ea typeface="ヒラギノ角ゴ Pro W3" charset="0"/>
                <a:cs typeface="ヒラギノ角ゴ Pro W3" charset="0"/>
              </a:rPr>
              <a:t>Where does this energy come from?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 flipV="1">
            <a:off x="1300480" y="3515360"/>
            <a:ext cx="1960880" cy="29464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8" name="Group 7"/>
          <p:cNvGrpSpPr/>
          <p:nvPr/>
        </p:nvGrpSpPr>
        <p:grpSpPr>
          <a:xfrm>
            <a:off x="4978400" y="1256665"/>
            <a:ext cx="4023360" cy="3963452"/>
            <a:chOff x="4978400" y="1256665"/>
            <a:chExt cx="4023360" cy="3963452"/>
          </a:xfrm>
        </p:grpSpPr>
        <p:sp>
          <p:nvSpPr>
            <p:cNvPr id="73732" name="Text Box 8"/>
            <p:cNvSpPr txBox="1">
              <a:spLocks noChangeArrowheads="1"/>
            </p:cNvSpPr>
            <p:nvPr/>
          </p:nvSpPr>
          <p:spPr bwMode="auto">
            <a:xfrm>
              <a:off x="5545138" y="1256665"/>
              <a:ext cx="24034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2pPr>
              <a:lvl3pPr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3pPr>
              <a:lvl4pPr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4pPr>
              <a:lvl5pPr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r>
                <a:rPr lang="en-US" dirty="0">
                  <a:latin typeface="Arial" charset="0"/>
                </a:rPr>
                <a:t>Great Red Spot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174948" y="4389120"/>
              <a:ext cx="367270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 smtClean="0">
                  <a:latin typeface="+mj-lt"/>
                </a:rPr>
                <a:t>ZOOMED IN</a:t>
              </a:r>
              <a:endParaRPr lang="en-US" sz="4800" dirty="0">
                <a:latin typeface="+mj-lt"/>
              </a:endParaRPr>
            </a:p>
          </p:txBody>
        </p:sp>
        <p:pic>
          <p:nvPicPr>
            <p:cNvPr id="7" name="Picture 6" descr="UT-from-space-probe-greatredspot_sm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8400" y="1828800"/>
              <a:ext cx="4023360" cy="2621703"/>
            </a:xfrm>
            <a:prstGeom prst="rect">
              <a:avLst/>
            </a:prstGeom>
          </p:spPr>
        </p:pic>
      </p:grpSp>
      <p:pic>
        <p:nvPicPr>
          <p:cNvPr id="13" name="RotatingJupiter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47040" y="1508760"/>
            <a:ext cx="4165600" cy="31242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397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repeatCount="indefinite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0"/>
            <a:ext cx="7162800" cy="1295400"/>
          </a:xfrm>
        </p:spPr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Saturn seen by the Cassini spacecraft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pic>
        <p:nvPicPr>
          <p:cNvPr id="75780" name="Picture 5" descr="cassini-saturn-infront-sun-new-rings-v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1498600"/>
            <a:ext cx="8358188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ヒラギノ角ゴ Pro W3" charset="0"/>
                <a:cs typeface="ヒラギノ角ゴ Pro W3" charset="0"/>
              </a:rPr>
              <a:t>Two main topics for course:</a:t>
            </a:r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Our Solar System</a:t>
            </a:r>
          </a:p>
          <a:p>
            <a:endParaRPr lang="en-US">
              <a:latin typeface="Arial" charset="0"/>
              <a:ea typeface="ヒラギノ角ゴ Pro W3" charset="0"/>
              <a:cs typeface="ヒラギノ角ゴ Pro W3" charset="0"/>
            </a:endParaRPr>
          </a:p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Other planetary systems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Saturn</a:t>
            </a:r>
            <a:r>
              <a:rPr lang="ja-JP" altLang="en-US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s rings from Cassini, cont</a:t>
            </a:r>
            <a:r>
              <a:rPr lang="ja-JP" altLang="en-US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d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51400" y="1397000"/>
            <a:ext cx="3975100" cy="4876800"/>
          </a:xfrm>
        </p:spPr>
        <p:txBody>
          <a:bodyPr/>
          <a:lstStyle/>
          <a:p>
            <a:pPr algn="ctr">
              <a:buFontTx/>
              <a:buNone/>
            </a:pPr>
            <a:endParaRPr lang="en-US">
              <a:latin typeface="Arial" charset="0"/>
              <a:ea typeface="ヒラギノ角ゴ Pro W3" charset="0"/>
              <a:cs typeface="ヒラギノ角ゴ Pro W3" charset="0"/>
            </a:endParaRPr>
          </a:p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Moons act as shepherds for rings</a:t>
            </a:r>
          </a:p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Rings are pieces of rock and ice - remnants of moons that broke up?</a:t>
            </a:r>
          </a:p>
        </p:txBody>
      </p:sp>
      <p:pic>
        <p:nvPicPr>
          <p:cNvPr id="77828" name="Saturn-F_ring_animation_PrometheusPandora.gif" descr="/Users/max/WORK_FILES/UCSC/Courses and Curriculum/AY 18/AY 18 2009/Lecture Drafts/Lecture 1/Saturn-F_ring_animation_PrometheusPandora.gif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1804988"/>
            <a:ext cx="4033837" cy="403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00" fill="hold"/>
                                        <p:tgtEl>
                                          <p:spTgt spid="778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782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78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78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28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ヒラギノ角ゴ Pro W3" charset="0"/>
                <a:cs typeface="ヒラギノ角ゴ Pro W3" charset="0"/>
              </a:rPr>
              <a:t>Gas Giants: Uranus </a:t>
            </a: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and its rings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254000" y="5854700"/>
            <a:ext cx="5461000" cy="5461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>
                <a:latin typeface="Arial" charset="0"/>
                <a:ea typeface="ヒラギノ角ゴ Pro W3" charset="0"/>
                <a:cs typeface="ヒラギノ角ゴ Pro W3" charset="0"/>
              </a:rPr>
              <a:t>Closeup from Voyager spacecraft:</a:t>
            </a:r>
            <a:endParaRPr lang="en-US" sz="240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7987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52550"/>
            <a:ext cx="5715000" cy="372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2592388"/>
            <a:ext cx="4419600" cy="390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42" name="Rectangle 6"/>
          <p:cNvSpPr>
            <a:spLocks noChangeArrowheads="1"/>
          </p:cNvSpPr>
          <p:nvPr/>
        </p:nvSpPr>
        <p:spPr bwMode="auto">
          <a:xfrm>
            <a:off x="317500" y="1346200"/>
            <a:ext cx="54610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285750" indent="-285750">
              <a:spcBef>
                <a:spcPct val="85000"/>
              </a:spcBef>
              <a:spcAft>
                <a:spcPct val="20000"/>
              </a:spcAft>
              <a:buClr>
                <a:schemeClr val="tx2"/>
              </a:buClr>
              <a:buSzPct val="100000"/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From Hubble Space Telescope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9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" y="332740"/>
            <a:ext cx="6565900" cy="774700"/>
          </a:xfrm>
        </p:spPr>
        <p:txBody>
          <a:bodyPr/>
          <a:lstStyle/>
          <a:p>
            <a:r>
              <a:rPr lang="en-US" sz="2800" dirty="0" smtClean="0">
                <a:latin typeface="Arial" charset="0"/>
                <a:ea typeface="ヒラギノ角ゴ Pro W3" charset="0"/>
                <a:cs typeface="ヒラギノ角ゴ Pro W3" charset="0"/>
              </a:rPr>
              <a:t>Gas Giants: Neptune </a:t>
            </a:r>
            <a:r>
              <a:rPr lang="en-US" sz="2800" dirty="0">
                <a:latin typeface="Arial" charset="0"/>
                <a:ea typeface="ヒラギノ角ゴ Pro W3" charset="0"/>
                <a:cs typeface="ヒラギノ角ゴ Pro W3" charset="0"/>
              </a:rPr>
              <a:t>in visible light</a:t>
            </a:r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1587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76500" y="2166938"/>
            <a:ext cx="3903663" cy="3598862"/>
          </a:xfrm>
          <a:prstGeom prst="rect">
            <a:avLst/>
          </a:prstGeom>
          <a:noFill/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81924" name="Text Box 6"/>
          <p:cNvSpPr txBox="1">
            <a:spLocks noChangeArrowheads="1"/>
          </p:cNvSpPr>
          <p:nvPr/>
        </p:nvSpPr>
        <p:spPr bwMode="auto">
          <a:xfrm>
            <a:off x="2451100" y="1389063"/>
            <a:ext cx="3689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800">
                <a:latin typeface="Helvetica" charset="0"/>
              </a:rPr>
              <a:t>Visible: Voyager 2 spacecraft, 1989</a:t>
            </a:r>
          </a:p>
        </p:txBody>
      </p:sp>
      <p:sp>
        <p:nvSpPr>
          <p:cNvPr id="158736" name="Rectangle 16"/>
          <p:cNvSpPr>
            <a:spLocks noChangeArrowheads="1"/>
          </p:cNvSpPr>
          <p:nvPr/>
        </p:nvSpPr>
        <p:spPr bwMode="auto">
          <a:xfrm>
            <a:off x="1476375" y="5918200"/>
            <a:ext cx="6369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1800">
                <a:latin typeface="Helvetica" charset="0"/>
              </a:rPr>
              <a:t>Compact features such as Great Dark Spot, smaller southern features: probably stable vortex structures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8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36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Pluto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000" dirty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sz="1800" dirty="0">
                <a:latin typeface="Arial" charset="0"/>
                <a:ea typeface="ヒラギノ角ゴ Pro W3" charset="0"/>
                <a:cs typeface="ヒラギノ角ゴ Pro W3" charset="0"/>
              </a:rPr>
              <a:t>Hubble Space Telescope </a:t>
            </a:r>
            <a:r>
              <a:rPr lang="en-US" sz="1800" dirty="0" smtClean="0">
                <a:latin typeface="Arial" charset="0"/>
                <a:ea typeface="ヒラギノ角ゴ Pro W3" charset="0"/>
                <a:cs typeface="ヒラギノ角ゴ Pro W3" charset="0"/>
              </a:rPr>
              <a:t>Image</a:t>
            </a:r>
            <a:r>
              <a:rPr lang="en-US" sz="1800" dirty="0">
                <a:latin typeface="Arial" charset="0"/>
                <a:ea typeface="ヒラギノ角ゴ Pro W3" charset="0"/>
                <a:cs typeface="ヒラギノ角ゴ Pro W3" charset="0"/>
              </a:rPr>
              <a:t>	 	Computer model of data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800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1800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1800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1800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1800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1800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1800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dirty="0">
                <a:latin typeface="Arial" charset="0"/>
                <a:ea typeface="ヒラギノ角ゴ Pro W3" charset="0"/>
                <a:cs typeface="ヒラギノ角ゴ Pro W3" charset="0"/>
              </a:rPr>
              <a:t>Consensus is that Pluto started out as an asteroid, and later got perturbed into a planetary orbit</a:t>
            </a:r>
          </a:p>
        </p:txBody>
      </p:sp>
      <p:pic>
        <p:nvPicPr>
          <p:cNvPr id="8397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2374900"/>
            <a:ext cx="3184525" cy="328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188" y="2490788"/>
            <a:ext cx="2973387" cy="297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160" y="0"/>
            <a:ext cx="7162800" cy="1295400"/>
          </a:xfrm>
        </p:spPr>
        <p:txBody>
          <a:bodyPr/>
          <a:lstStyle/>
          <a:p>
            <a:r>
              <a:rPr lang="en-US" sz="2800" dirty="0" smtClean="0"/>
              <a:t>Two Pluto-like objects were just discovered way beyond Pluto’s orbit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0" y="1488440"/>
            <a:ext cx="2926080" cy="4759960"/>
          </a:xfrm>
        </p:spPr>
        <p:txBody>
          <a:bodyPr/>
          <a:lstStyle/>
          <a:p>
            <a:r>
              <a:rPr lang="en-US" sz="2400" dirty="0" smtClean="0"/>
              <a:t>VP 113 has a colloquial name: Biden (ha ha)</a:t>
            </a:r>
          </a:p>
          <a:p>
            <a:r>
              <a:rPr lang="en-US" sz="2400" dirty="0" smtClean="0"/>
              <a:t>VP 113 and </a:t>
            </a:r>
            <a:r>
              <a:rPr lang="en-US" sz="2400" dirty="0" err="1" smtClean="0"/>
              <a:t>Sedna</a:t>
            </a:r>
            <a:r>
              <a:rPr lang="en-US" sz="2400" dirty="0" smtClean="0"/>
              <a:t> may come from the inner edge of the </a:t>
            </a:r>
            <a:r>
              <a:rPr lang="en-US" sz="2400" dirty="0" err="1" smtClean="0"/>
              <a:t>Oort</a:t>
            </a:r>
            <a:r>
              <a:rPr lang="en-US" sz="2400" dirty="0" smtClean="0"/>
              <a:t> Cloud of comets that surrounds the Solar System</a:t>
            </a:r>
            <a:endParaRPr lang="en-US" sz="2400" dirty="0"/>
          </a:p>
        </p:txBody>
      </p:sp>
      <p:pic>
        <p:nvPicPr>
          <p:cNvPr id="6" name="Picture 5" descr="VP113_and_Sedna_s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21" y="1554480"/>
            <a:ext cx="5067986" cy="49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6936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Extrasolar Planetary </a:t>
            </a:r>
            <a:r>
              <a:rPr lang="en-US" dirty="0" smtClean="0">
                <a:latin typeface="Arial" charset="0"/>
                <a:ea typeface="ヒラギノ角ゴ Pro W3" charset="0"/>
                <a:cs typeface="ヒラギノ角ゴ Pro W3" charset="0"/>
              </a:rPr>
              <a:t>Systems: Planets around other stars</a:t>
            </a:r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9860" y="1303020"/>
            <a:ext cx="8534400" cy="1043940"/>
          </a:xfrm>
        </p:spPr>
        <p:txBody>
          <a:bodyPr/>
          <a:lstStyle/>
          <a:p>
            <a:pPr>
              <a:spcBef>
                <a:spcPts val="1248"/>
              </a:spcBef>
              <a:spcAft>
                <a:spcPts val="0"/>
              </a:spcAft>
            </a:pPr>
            <a:r>
              <a:rPr lang="en-US" sz="2400" dirty="0" smtClean="0">
                <a:latin typeface="Arial" charset="0"/>
                <a:ea typeface="ヒラギノ角ゴ Pro W3" charset="0"/>
                <a:cs typeface="ヒラギノ角ゴ Pro W3" charset="0"/>
              </a:rPr>
              <a:t>More than 1700 </a:t>
            </a:r>
            <a:r>
              <a:rPr lang="en-US" sz="2400" dirty="0">
                <a:latin typeface="Arial" charset="0"/>
                <a:ea typeface="ヒラギノ角ゴ Pro W3" charset="0"/>
                <a:cs typeface="ヒラギノ角ゴ Pro W3" charset="0"/>
              </a:rPr>
              <a:t>planets have been </a:t>
            </a:r>
            <a:r>
              <a:rPr lang="en-US" sz="2400" dirty="0" smtClean="0">
                <a:latin typeface="Arial" charset="0"/>
                <a:ea typeface="ヒラギノ角ゴ Pro W3" charset="0"/>
                <a:cs typeface="ヒラギノ角ゴ Pro W3" charset="0"/>
              </a:rPr>
              <a:t>confirmed to date !</a:t>
            </a:r>
          </a:p>
          <a:p>
            <a:pPr>
              <a:spcBef>
                <a:spcPts val="1248"/>
              </a:spcBef>
              <a:spcAft>
                <a:spcPts val="0"/>
              </a:spcAft>
            </a:pPr>
            <a:r>
              <a:rPr lang="en-US" sz="2400" dirty="0" smtClean="0">
                <a:latin typeface="Arial" charset="0"/>
                <a:ea typeface="ヒラギノ角ゴ Pro W3" charset="0"/>
                <a:cs typeface="ヒラギノ角ゴ Pro W3" charset="0"/>
              </a:rPr>
              <a:t>More than 100 of these are roughly the size of Earth</a:t>
            </a:r>
          </a:p>
        </p:txBody>
      </p:sp>
      <p:pic>
        <p:nvPicPr>
          <p:cNvPr id="2" name="Picture 1" descr="Knownexoplanets_v2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9" t="1432" r="14000" b="2963"/>
          <a:stretch/>
        </p:blipFill>
        <p:spPr>
          <a:xfrm>
            <a:off x="1686560" y="2406542"/>
            <a:ext cx="5669280" cy="422793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0"/>
            <a:ext cx="7162800" cy="1295400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ヒラギノ角ゴ Pro W3" charset="0"/>
                <a:cs typeface="ヒラギノ角ゴ Pro W3" charset="0"/>
              </a:rPr>
              <a:t>Many tens of </a:t>
            </a: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extrasolar planets have been imaged directly</a:t>
            </a:r>
          </a:p>
        </p:txBody>
      </p:sp>
      <p:pic>
        <p:nvPicPr>
          <p:cNvPr id="4" name="Picture 3" descr="fig02-HR8799e-PR-main+label_crop_level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397850"/>
            <a:ext cx="5153835" cy="5104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46918" y="1361440"/>
            <a:ext cx="4143957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The HR 8799 Solar System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+mj-ea"/>
              <a:cs typeface="+mj-cs"/>
            </a:endParaRP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It</a:t>
            </a:r>
            <a:r>
              <a:rPr lang="ja-JP" altLang="en-US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s time for a break!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Goals of course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>
                <a:latin typeface="Arial" charset="0"/>
                <a:ea typeface="ヒラギノ角ゴ Pro W3" charset="0"/>
                <a:cs typeface="ヒラギノ角ゴ Pro W3" charset="0"/>
              </a:rPr>
              <a:t>Understand the unifying physical concepts underlying planetary formation and evolution</a:t>
            </a:r>
          </a:p>
          <a:p>
            <a:r>
              <a:rPr lang="en-US" sz="2400">
                <a:latin typeface="Arial" charset="0"/>
                <a:ea typeface="ヒラギノ角ゴ Pro W3" charset="0"/>
                <a:cs typeface="ヒラギノ角ゴ Pro W3" charset="0"/>
              </a:rPr>
              <a:t>Become familiar with the Solar System - it</a:t>
            </a:r>
            <a:r>
              <a:rPr lang="ja-JP" altLang="en-US" sz="2400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en-US" sz="2400">
                <a:latin typeface="Arial" charset="0"/>
                <a:ea typeface="ヒラギノ角ゴ Pro W3" charset="0"/>
                <a:cs typeface="ヒラギノ角ゴ Pro W3" charset="0"/>
              </a:rPr>
              <a:t>s our home in the universe!</a:t>
            </a:r>
          </a:p>
          <a:p>
            <a:r>
              <a:rPr lang="en-US" sz="2400">
                <a:latin typeface="Arial" charset="0"/>
                <a:ea typeface="ヒラギノ角ゴ Pro W3" charset="0"/>
                <a:cs typeface="ヒラギノ角ゴ Pro W3" charset="0"/>
              </a:rPr>
              <a:t>Other solar systems besides our own: Join in the excitement of discovery</a:t>
            </a:r>
          </a:p>
          <a:p>
            <a:r>
              <a:rPr lang="en-US" sz="2400">
                <a:latin typeface="Arial" charset="0"/>
                <a:ea typeface="ヒラギノ角ゴ Pro W3" charset="0"/>
                <a:cs typeface="ヒラギノ角ゴ Pro W3" charset="0"/>
              </a:rPr>
              <a:t>Gain an appreciation of how science works </a:t>
            </a:r>
          </a:p>
          <a:p>
            <a:r>
              <a:rPr lang="en-US" sz="2400">
                <a:latin typeface="Arial" charset="0"/>
                <a:ea typeface="ヒラギノ角ゴ Pro W3" charset="0"/>
                <a:cs typeface="ヒラギノ角ゴ Pro W3" charset="0"/>
              </a:rPr>
              <a:t>Improve your skills in quantitative reasoning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Tools we will use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3200" y="1579880"/>
            <a:ext cx="869696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rPr>
              <a:t>Physical concepts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charset="0"/>
                <a:ea typeface="ヒラギノ角ゴ Pro W3" charset="0"/>
              </a:rPr>
              <a:t>Gravity, energy, light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charset="0"/>
                <a:ea typeface="ヒラギノ角ゴ Pro W3" charset="0"/>
              </a:rPr>
              <a:t>Three powerful unifying principles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charset="0"/>
                <a:ea typeface="ヒラギノ角ゴ Pro W3" charset="0"/>
              </a:rPr>
              <a:t>Taught in this course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rPr>
              <a:t>Math tools</a:t>
            </a:r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" charset="0"/>
                <a:ea typeface="ヒラギノ角ゴ Pro W3" charset="0"/>
              </a:rPr>
              <a:t>We will use </a:t>
            </a:r>
            <a:r>
              <a:rPr lang="en-US" dirty="0">
                <a:latin typeface="Arial" charset="0"/>
                <a:ea typeface="ヒラギノ角ゴ Pro W3" charset="0"/>
              </a:rPr>
              <a:t>exponential notation, logarithms, algebra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charset="0"/>
                <a:ea typeface="ヒラギノ角ゴ Pro W3" charset="0"/>
              </a:rPr>
              <a:t>We will review these in section meetings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charset="0"/>
                <a:ea typeface="ヒラギノ角ゴ Pro W3" charset="0"/>
              </a:rPr>
              <a:t>We will make opportunities for those who know calculus to use it, if they are interested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charset="0"/>
                <a:ea typeface="ヒラギノ角ゴ Pro W3" charset="0"/>
              </a:rPr>
              <a:t>Other needed tools will be taught in this course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eclipse of the moon the night of April 14</a:t>
            </a:r>
            <a:r>
              <a:rPr lang="en-US" baseline="30000" dirty="0" smtClean="0"/>
              <a:t>th</a:t>
            </a:r>
            <a:r>
              <a:rPr lang="en-US" dirty="0" smtClean="0"/>
              <a:t>-15</a:t>
            </a:r>
            <a:r>
              <a:rPr lang="en-US" baseline="30000" dirty="0" smtClean="0"/>
              <a:t>th</a:t>
            </a:r>
            <a:r>
              <a:rPr lang="en-US" dirty="0" smtClean="0"/>
              <a:t>  (!)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" y="1346200"/>
            <a:ext cx="8534400" cy="584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 smtClean="0"/>
              <a:t>We will watch it together</a:t>
            </a:r>
            <a:endParaRPr lang="en-US" sz="2400" dirty="0"/>
          </a:p>
        </p:txBody>
      </p:sp>
      <p:pic>
        <p:nvPicPr>
          <p:cNvPr id="4" name="Picture 3" descr="lunareclipse20080221-0331v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640" y="1874520"/>
            <a:ext cx="4795520" cy="479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9405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How people learn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925" y="1508125"/>
            <a:ext cx="8534400" cy="4876800"/>
          </a:xfrm>
        </p:spPr>
        <p:txBody>
          <a:bodyPr/>
          <a:lstStyle/>
          <a:p>
            <a:pPr>
              <a:spcAft>
                <a:spcPts val="300"/>
              </a:spcAft>
            </a:pPr>
            <a:r>
              <a:rPr lang="en-US" sz="2400" dirty="0">
                <a:latin typeface="Arial" charset="0"/>
                <a:ea typeface="ヒラギノ角ゴ Pro W3" charset="0"/>
                <a:cs typeface="ヒラギノ角ゴ Pro W3" charset="0"/>
              </a:rPr>
              <a:t>The traditional lecture is far from the ideal teaching tool </a:t>
            </a:r>
          </a:p>
          <a:p>
            <a:pPr lvl="1">
              <a:spcAft>
                <a:spcPts val="300"/>
              </a:spcAft>
            </a:pPr>
            <a:r>
              <a:rPr lang="en-US" sz="2000" dirty="0">
                <a:latin typeface="Arial" charset="0"/>
                <a:ea typeface="ヒラギノ角ゴ Pro W3" charset="0"/>
              </a:rPr>
              <a:t>Researchers on education study these things rigorously!</a:t>
            </a:r>
          </a:p>
          <a:p>
            <a:pPr>
              <a:spcAft>
                <a:spcPts val="300"/>
              </a:spcAft>
            </a:pPr>
            <a:r>
              <a:rPr lang="en-US" sz="2400" dirty="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rPr>
              <a:t>I can</a:t>
            </a:r>
            <a:r>
              <a:rPr lang="ja-JP" altLang="en-US" sz="2400" dirty="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en-US" sz="2400" dirty="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rPr>
              <a:t>t </a:t>
            </a:r>
            <a:r>
              <a:rPr lang="ja-JP" altLang="en-US" sz="2400" dirty="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rPr>
              <a:t>“</a:t>
            </a:r>
            <a:r>
              <a:rPr lang="en-US" sz="2400" dirty="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rPr>
              <a:t>pour knowledge into you</a:t>
            </a:r>
            <a:r>
              <a:rPr lang="ja-JP" altLang="en-US" sz="2400" dirty="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rPr>
              <a:t>”</a:t>
            </a:r>
            <a:endParaRPr lang="en-US" sz="2400" dirty="0">
              <a:solidFill>
                <a:schemeClr val="tx2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  <a:p>
            <a:pPr>
              <a:spcAft>
                <a:spcPts val="300"/>
              </a:spcAft>
            </a:pPr>
            <a:r>
              <a:rPr lang="en-US" sz="2400" dirty="0">
                <a:solidFill>
                  <a:srgbClr val="FFCD7F"/>
                </a:solidFill>
                <a:latin typeface="Arial" charset="0"/>
                <a:ea typeface="ヒラギノ角ゴ Pro W3" charset="0"/>
                <a:cs typeface="ヒラギノ角ゴ Pro W3" charset="0"/>
              </a:rPr>
              <a:t>Learning is </a:t>
            </a:r>
            <a:r>
              <a:rPr lang="en-US" sz="2400" u="sng" dirty="0">
                <a:solidFill>
                  <a:srgbClr val="FFCD7F"/>
                </a:solidFill>
                <a:latin typeface="Arial" charset="0"/>
                <a:ea typeface="ヒラギノ角ゴ Pro W3" charset="0"/>
                <a:cs typeface="ヒラギノ角ゴ Pro W3" charset="0"/>
              </a:rPr>
              <a:t>making meaning for oneself</a:t>
            </a:r>
            <a:r>
              <a:rPr lang="en-US" sz="2400" dirty="0">
                <a:solidFill>
                  <a:srgbClr val="FFCD7F"/>
                </a:solidFill>
                <a:latin typeface="Arial" charset="0"/>
                <a:ea typeface="ヒラギノ角ゴ Pro W3" charset="0"/>
                <a:cs typeface="ヒラギノ角ゴ Pro W3" charset="0"/>
              </a:rPr>
              <a:t>.</a:t>
            </a:r>
          </a:p>
          <a:p>
            <a:pPr>
              <a:spcAft>
                <a:spcPts val="300"/>
              </a:spcAft>
            </a:pPr>
            <a:r>
              <a:rPr lang="en-US" sz="2400" dirty="0">
                <a:latin typeface="Arial" charset="0"/>
                <a:ea typeface="ヒラギノ角ゴ Pro W3" charset="0"/>
                <a:cs typeface="ヒラギノ角ゴ Pro W3" charset="0"/>
              </a:rPr>
              <a:t>It is </a:t>
            </a:r>
            <a:r>
              <a:rPr lang="en-US" sz="2400" dirty="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rPr>
              <a:t>you</a:t>
            </a:r>
            <a:r>
              <a:rPr lang="en-US" sz="2400" dirty="0">
                <a:latin typeface="Arial" charset="0"/>
                <a:ea typeface="ヒラギノ角ゴ Pro W3" charset="0"/>
                <a:cs typeface="ヒラギノ角ゴ Pro W3" charset="0"/>
              </a:rPr>
              <a:t> who must actively engage in the subject matter and assimilate it in a manner that makes it meaningful</a:t>
            </a:r>
          </a:p>
          <a:p>
            <a:pPr>
              <a:spcAft>
                <a:spcPts val="300"/>
              </a:spcAft>
            </a:pPr>
            <a:r>
              <a:rPr lang="en-US" sz="2400" dirty="0">
                <a:latin typeface="Arial" charset="0"/>
                <a:ea typeface="ヒラギノ角ゴ Pro W3" charset="0"/>
                <a:cs typeface="ヒラギノ角ゴ Pro W3" charset="0"/>
              </a:rPr>
              <a:t>This course will emphasize </a:t>
            </a:r>
            <a:r>
              <a:rPr lang="en-US" sz="2400" dirty="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rPr>
              <a:t>active learning</a:t>
            </a:r>
            <a:r>
              <a:rPr lang="en-US" sz="2400" dirty="0">
                <a:latin typeface="Arial" charset="0"/>
                <a:ea typeface="ヒラギノ角ゴ Pro W3" charset="0"/>
                <a:cs typeface="ヒラギノ角ゴ Pro W3" charset="0"/>
              </a:rPr>
              <a:t> and an understanding of the unifying </a:t>
            </a:r>
            <a:r>
              <a:rPr lang="en-US" sz="2400" dirty="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rPr>
              <a:t>concepts</a:t>
            </a:r>
            <a:r>
              <a:rPr lang="en-US" sz="2400" dirty="0">
                <a:latin typeface="Arial" charset="0"/>
                <a:ea typeface="ヒラギノ角ゴ Pro W3" charset="0"/>
                <a:cs typeface="ヒラギノ角ゴ Pro W3" charset="0"/>
              </a:rPr>
              <a:t> of planetary science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Concepts vs. plugging in numbers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>
                <a:latin typeface="Arial" charset="0"/>
                <a:ea typeface="ヒラギノ角ゴ Pro W3" charset="0"/>
                <a:cs typeface="ヒラギノ角ゴ Pro W3" charset="0"/>
              </a:rPr>
              <a:t>Lectures will emphasize </a:t>
            </a:r>
            <a:r>
              <a:rPr lang="en-US" sz="24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rPr>
              <a:t>concepts</a:t>
            </a:r>
            <a:r>
              <a:rPr lang="en-US" sz="2400">
                <a:latin typeface="Arial" charset="0"/>
                <a:ea typeface="ヒラギノ角ゴ Pro W3" charset="0"/>
                <a:cs typeface="ヒラギノ角ゴ Pro W3" charset="0"/>
              </a:rPr>
              <a:t>, challenge you to become critical thinkers</a:t>
            </a:r>
          </a:p>
          <a:p>
            <a:pPr lvl="1">
              <a:lnSpc>
                <a:spcPct val="90000"/>
              </a:lnSpc>
            </a:pPr>
            <a:r>
              <a:rPr lang="en-US" sz="2000">
                <a:latin typeface="Arial" charset="0"/>
                <a:ea typeface="ヒラギノ角ゴ Pro W3" charset="0"/>
              </a:rPr>
              <a:t>It </a:t>
            </a:r>
            <a:r>
              <a:rPr lang="en-US" sz="2000" u="sng">
                <a:latin typeface="Arial" charset="0"/>
                <a:ea typeface="ヒラギノ角ゴ Pro W3" charset="0"/>
              </a:rPr>
              <a:t>is</a:t>
            </a:r>
            <a:r>
              <a:rPr lang="en-US" sz="2000">
                <a:latin typeface="Arial" charset="0"/>
                <a:ea typeface="ヒラギノ角ゴ Pro W3" charset="0"/>
              </a:rPr>
              <a:t> important to know how to calculate things, but concepts are important too</a:t>
            </a:r>
          </a:p>
          <a:p>
            <a:pPr lvl="1">
              <a:lnSpc>
                <a:spcPct val="90000"/>
              </a:lnSpc>
            </a:pPr>
            <a:r>
              <a:rPr lang="en-US" sz="2000">
                <a:latin typeface="Arial" charset="0"/>
                <a:ea typeface="ヒラギノ角ゴ Pro W3" charset="0"/>
              </a:rPr>
              <a:t>Difference between learning to plug numbers into equations and learning to analyze unfamiliar situations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Arial" charset="0"/>
                <a:ea typeface="ヒラギノ角ゴ Pro W3" charset="0"/>
                <a:cs typeface="ヒラギノ角ゴ Pro W3" charset="0"/>
              </a:rPr>
              <a:t>Exams will include conceptual problems as well as traditional computational problems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Arial" charset="0"/>
                <a:ea typeface="ヒラギノ角ゴ Pro W3" charset="0"/>
                <a:cs typeface="ヒラギノ角ゴ Pro W3" charset="0"/>
              </a:rPr>
              <a:t>Example: Explain how we can estimate the geological age of a planet</a:t>
            </a:r>
            <a:r>
              <a:rPr lang="ja-JP" altLang="en-US" sz="2400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en-US" sz="2400">
                <a:latin typeface="Arial" charset="0"/>
                <a:ea typeface="ヒラギノ角ゴ Pro W3" charset="0"/>
                <a:cs typeface="ヒラギノ角ゴ Pro W3" charset="0"/>
              </a:rPr>
              <a:t>s surface from studying its impact craters.  </a:t>
            </a:r>
          </a:p>
          <a:p>
            <a:pPr>
              <a:lnSpc>
                <a:spcPct val="90000"/>
              </a:lnSpc>
            </a:pPr>
            <a:endParaRPr lang="en-US" sz="240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8101013" y="1270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Elements of the course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3525" y="1468438"/>
            <a:ext cx="8534400" cy="48768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2400" dirty="0">
                <a:latin typeface="Arial" charset="0"/>
                <a:ea typeface="ヒラギノ角ゴ Pro W3" charset="0"/>
                <a:cs typeface="ヒラギノ角ゴ Pro W3" charset="0"/>
              </a:rPr>
              <a:t>Reading 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2400" dirty="0">
                <a:latin typeface="Arial" charset="0"/>
                <a:ea typeface="ヒラギノ角ゴ Pro W3" charset="0"/>
                <a:cs typeface="ヒラギノ角ゴ Pro W3" charset="0"/>
              </a:rPr>
              <a:t>Lectures 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2400" dirty="0" err="1">
                <a:latin typeface="Arial" charset="0"/>
                <a:ea typeface="ヒラギノ角ゴ Pro W3" charset="0"/>
                <a:cs typeface="ヒラギノ角ゴ Pro W3" charset="0"/>
              </a:rPr>
              <a:t>Homeworks</a:t>
            </a:r>
            <a:endParaRPr lang="en-US" sz="2400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2400" dirty="0">
                <a:latin typeface="Arial" charset="0"/>
                <a:ea typeface="ヒラギノ角ゴ Pro W3" charset="0"/>
                <a:cs typeface="ヒラギノ角ゴ Pro W3" charset="0"/>
              </a:rPr>
              <a:t>Sections</a:t>
            </a:r>
            <a:r>
              <a:rPr lang="en-US" sz="2400" dirty="0" smtClean="0">
                <a:latin typeface="Arial" charset="0"/>
                <a:ea typeface="ヒラギノ角ゴ Pro W3" charset="0"/>
                <a:cs typeface="ヒラギノ角ゴ Pro W3" charset="0"/>
              </a:rPr>
              <a:t>, </a:t>
            </a:r>
            <a:r>
              <a:rPr lang="en-US" sz="2400" dirty="0">
                <a:latin typeface="Arial" charset="0"/>
                <a:ea typeface="ヒラギノ角ゴ Pro W3" charset="0"/>
                <a:cs typeface="ヒラギノ角ゴ Pro W3" charset="0"/>
              </a:rPr>
              <a:t>Stargazing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2400" dirty="0">
                <a:latin typeface="Arial" charset="0"/>
                <a:ea typeface="ヒラギノ角ゴ Pro W3" charset="0"/>
                <a:cs typeface="ヒラギノ角ゴ Pro W3" charset="0"/>
              </a:rPr>
              <a:t>Class Projects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2400" dirty="0">
                <a:latin typeface="Arial" charset="0"/>
                <a:ea typeface="ヒラギノ角ゴ Pro W3" charset="0"/>
                <a:cs typeface="ヒラギノ角ゴ Pro W3" charset="0"/>
              </a:rPr>
              <a:t>Exams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2400" dirty="0">
                <a:latin typeface="Arial" charset="0"/>
                <a:ea typeface="ヒラギノ角ゴ Pro W3" charset="0"/>
                <a:cs typeface="ヒラギノ角ゴ Pro W3" charset="0"/>
              </a:rPr>
              <a:t>You should expect to spend 8 to 10 hours a week working on this course outside of class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8974" y="5782945"/>
            <a:ext cx="7584127" cy="830997"/>
          </a:xfrm>
          <a:prstGeom prst="rect">
            <a:avLst/>
          </a:prstGeom>
          <a:solidFill>
            <a:srgbClr val="FFCD7F"/>
          </a:solidFill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dirty="0">
                <a:solidFill>
                  <a:srgbClr val="00206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Plus: </a:t>
            </a:r>
            <a:r>
              <a:rPr lang="en-US" dirty="0" smtClean="0">
                <a:solidFill>
                  <a:srgbClr val="00206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 will try to arrange a trip </a:t>
            </a:r>
            <a:r>
              <a:rPr lang="en-US" dirty="0">
                <a:solidFill>
                  <a:srgbClr val="00206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to Lick Observatory </a:t>
            </a:r>
            <a:r>
              <a:rPr lang="en-US" dirty="0" smtClean="0">
                <a:solidFill>
                  <a:srgbClr val="00206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en-US" dirty="0" smtClean="0">
                <a:solidFill>
                  <a:srgbClr val="00206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dirty="0" smtClean="0">
                <a:solidFill>
                  <a:srgbClr val="00206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on </a:t>
            </a:r>
            <a:r>
              <a:rPr lang="en-US" dirty="0">
                <a:solidFill>
                  <a:srgbClr val="00206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Mt. Hamilton </a:t>
            </a:r>
            <a:r>
              <a:rPr lang="en-US" dirty="0" smtClean="0">
                <a:solidFill>
                  <a:srgbClr val="00206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for </a:t>
            </a:r>
            <a:r>
              <a:rPr lang="en-US" dirty="0">
                <a:solidFill>
                  <a:srgbClr val="00206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those who can make it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Textbook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" y="1447800"/>
            <a:ext cx="4745038" cy="48768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1248"/>
              </a:spcBef>
            </a:pPr>
            <a:r>
              <a:rPr lang="en-US" sz="2400" dirty="0">
                <a:latin typeface="Arial" charset="0"/>
                <a:ea typeface="ヒラギノ角ゴ Pro W3" charset="0"/>
                <a:cs typeface="ヒラギノ角ゴ Pro W3" charset="0"/>
              </a:rPr>
              <a:t>The Solar System, 7e Plus Mastering Astronomy </a:t>
            </a:r>
            <a:r>
              <a:rPr lang="en-US" sz="2400" dirty="0" err="1">
                <a:latin typeface="Arial" charset="0"/>
                <a:ea typeface="ヒラギノ角ゴ Pro W3" charset="0"/>
                <a:cs typeface="ヒラギノ角ゴ Pro W3" charset="0"/>
              </a:rPr>
              <a:t>ValuePack</a:t>
            </a:r>
            <a:r>
              <a:rPr lang="en-US" sz="2400" dirty="0">
                <a:latin typeface="Arial" charset="0"/>
                <a:ea typeface="ヒラギノ角ゴ Pro W3" charset="0"/>
                <a:cs typeface="ヒラギノ角ゴ Pro W3" charset="0"/>
              </a:rPr>
              <a:t>: ISBN13: </a:t>
            </a:r>
            <a:r>
              <a:rPr lang="en-US" sz="2400" dirty="0" smtClean="0">
                <a:latin typeface="Arial" charset="0"/>
                <a:ea typeface="ヒラギノ角ゴ Pro W3" charset="0"/>
                <a:cs typeface="ヒラギノ角ゴ Pro W3" charset="0"/>
              </a:rPr>
              <a:t>9780321931498</a:t>
            </a:r>
            <a:endParaRPr lang="en-US" sz="2400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>
              <a:lnSpc>
                <a:spcPct val="90000"/>
              </a:lnSpc>
              <a:spcBef>
                <a:spcPts val="1248"/>
              </a:spcBef>
            </a:pPr>
            <a:r>
              <a:rPr lang="en-US" sz="2400" dirty="0" smtClean="0">
                <a:latin typeface="Arial" charset="0"/>
                <a:ea typeface="ヒラギノ角ゴ Pro W3" charset="0"/>
                <a:cs typeface="ヒラギノ角ゴ Pro W3" charset="0"/>
              </a:rPr>
              <a:t>Authors</a:t>
            </a:r>
            <a:r>
              <a:rPr lang="en-US" sz="2400" dirty="0">
                <a:latin typeface="Arial" charset="0"/>
                <a:ea typeface="ヒラギノ角ゴ Pro W3" charset="0"/>
                <a:cs typeface="ヒラギノ角ゴ Pro W3" charset="0"/>
              </a:rPr>
              <a:t>: Bennett, Donahue, Schneider, </a:t>
            </a:r>
            <a:r>
              <a:rPr lang="en-US" sz="2400" dirty="0" err="1">
                <a:latin typeface="Arial" charset="0"/>
                <a:ea typeface="ヒラギノ角ゴ Pro W3" charset="0"/>
                <a:cs typeface="ヒラギノ角ゴ Pro W3" charset="0"/>
              </a:rPr>
              <a:t>Voit</a:t>
            </a:r>
            <a:endParaRPr lang="en-US" sz="2400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>
              <a:lnSpc>
                <a:spcPct val="90000"/>
              </a:lnSpc>
              <a:spcBef>
                <a:spcPts val="1248"/>
              </a:spcBef>
            </a:pPr>
            <a:r>
              <a:rPr lang="en-US" sz="2400" dirty="0">
                <a:latin typeface="Arial" charset="0"/>
                <a:ea typeface="ヒラギノ角ゴ Pro W3" charset="0"/>
                <a:cs typeface="ヒラギノ角ゴ Pro W3" charset="0"/>
              </a:rPr>
              <a:t>Publisher: Addison-Wesley / </a:t>
            </a:r>
            <a:r>
              <a:rPr lang="en-US" sz="2400" dirty="0" smtClean="0">
                <a:latin typeface="Arial" charset="0"/>
                <a:ea typeface="ヒラギノ角ゴ Pro W3" charset="0"/>
                <a:cs typeface="ヒラギノ角ゴ Pro W3" charset="0"/>
              </a:rPr>
              <a:t>Pearson</a:t>
            </a:r>
          </a:p>
          <a:p>
            <a:pPr>
              <a:lnSpc>
                <a:spcPct val="90000"/>
              </a:lnSpc>
              <a:spcBef>
                <a:spcPts val="1248"/>
              </a:spcBef>
            </a:pPr>
            <a:r>
              <a:rPr lang="en-US" sz="2400" dirty="0">
                <a:latin typeface="Arial" charset="0"/>
                <a:ea typeface="ヒラギノ角ゴ Pro W3" charset="0"/>
                <a:cs typeface="ヒラギノ角ゴ Pro W3" charset="0"/>
              </a:rPr>
              <a:t>We will </a:t>
            </a:r>
            <a:r>
              <a:rPr lang="en-US" sz="2400" dirty="0" smtClean="0">
                <a:latin typeface="Arial" charset="0"/>
                <a:ea typeface="ヒラギノ角ゴ Pro W3" charset="0"/>
                <a:cs typeface="ヒラギノ角ゴ Pro W3" charset="0"/>
              </a:rPr>
              <a:t>be using the textbook’s website, Mastering Astronomy, so you need the “Value Pack” to get media access</a:t>
            </a:r>
            <a:endParaRPr lang="en-US" sz="2400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2" name="Picture 1" descr="TextbookCov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221" y="1656080"/>
            <a:ext cx="3770820" cy="4551680"/>
          </a:xfrm>
          <a:prstGeom prst="rect">
            <a:avLst/>
          </a:prstGeom>
          <a:effectLst>
            <a:outerShdw blurRad="63500" dist="38100" dir="2700000" algn="tl" rotWithShape="0">
              <a:prstClr val="black">
                <a:alpha val="5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48014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21920"/>
            <a:ext cx="7162800" cy="1295400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ヒラギノ角ゴ Pro W3" charset="0"/>
                <a:cs typeface="ヒラギノ角ゴ Pro W3" charset="0"/>
              </a:rPr>
              <a:t>Three </a:t>
            </a: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class websites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397000"/>
            <a:ext cx="8735060" cy="4876800"/>
          </a:xfrm>
        </p:spPr>
        <p:txBody>
          <a:bodyPr/>
          <a:lstStyle/>
          <a:p>
            <a:r>
              <a:rPr lang="en-US" sz="2400" dirty="0">
                <a:latin typeface="Arial" charset="0"/>
                <a:ea typeface="ヒラギノ角ゴ Pro W3" charset="0"/>
                <a:cs typeface="ヒラギノ角ゴ Pro W3" charset="0"/>
                <a:hlinkClick r:id="rId2"/>
              </a:rPr>
              <a:t>http://www.ucolick.org/~max/</a:t>
            </a:r>
            <a:r>
              <a:rPr lang="en-US" sz="2400" dirty="0" smtClean="0">
                <a:latin typeface="Arial" charset="0"/>
                <a:ea typeface="ヒラギノ角ゴ Pro W3" charset="0"/>
                <a:cs typeface="ヒラギノ角ゴ Pro W3" charset="0"/>
                <a:hlinkClick r:id="rId2"/>
              </a:rPr>
              <a:t>Astro18-2014/Astro18.html</a:t>
            </a:r>
            <a:endParaRPr lang="en-US" sz="2400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 lvl="1"/>
            <a:r>
              <a:rPr lang="en-US" dirty="0">
                <a:latin typeface="Arial" charset="0"/>
                <a:ea typeface="ヒラギノ角ゴ Pro W3" charset="0"/>
              </a:rPr>
              <a:t>My own website for this class</a:t>
            </a:r>
          </a:p>
          <a:p>
            <a:pPr lvl="1"/>
            <a:r>
              <a:rPr lang="en-US" dirty="0">
                <a:latin typeface="Arial" charset="0"/>
                <a:ea typeface="ヒラギノ角ゴ Pro W3" charset="0"/>
              </a:rPr>
              <a:t>All class lectures will be posted here</a:t>
            </a:r>
          </a:p>
          <a:p>
            <a:pPr lvl="1"/>
            <a:r>
              <a:rPr lang="en-US" dirty="0">
                <a:latin typeface="Arial" charset="0"/>
                <a:ea typeface="ヒラギノ角ゴ Pro W3" charset="0"/>
              </a:rPr>
              <a:t>Class announcements, schedules, homework assignments and solutions, links to useful </a:t>
            </a:r>
            <a:r>
              <a:rPr lang="en-US" dirty="0" smtClean="0">
                <a:latin typeface="Arial" charset="0"/>
                <a:ea typeface="ヒラギノ角ゴ Pro W3" charset="0"/>
              </a:rPr>
              <a:t>websites</a:t>
            </a:r>
          </a:p>
          <a:p>
            <a:r>
              <a:rPr lang="en-US" sz="2400" dirty="0" err="1" smtClean="0">
                <a:solidFill>
                  <a:srgbClr val="FF9DBC"/>
                </a:solidFill>
                <a:latin typeface="Arial" charset="0"/>
                <a:ea typeface="ヒラギノ角ゴ Pro W3" charset="0"/>
              </a:rPr>
              <a:t>eCommons</a:t>
            </a:r>
            <a:r>
              <a:rPr lang="en-US" sz="2400" dirty="0" smtClean="0">
                <a:latin typeface="Arial" charset="0"/>
                <a:ea typeface="ヒラギノ角ゴ Pro W3" charset="0"/>
              </a:rPr>
              <a:t>: listed under 60617 LEC 01: ASTR ...</a:t>
            </a:r>
            <a:endParaRPr lang="en-US" sz="2400" dirty="0">
              <a:latin typeface="Arial" charset="0"/>
              <a:ea typeface="ヒラギノ角ゴ Pro W3" charset="0"/>
            </a:endParaRPr>
          </a:p>
          <a:p>
            <a:r>
              <a:rPr lang="en-US" dirty="0" smtClean="0">
                <a:latin typeface="Arial" charset="0"/>
                <a:ea typeface="ヒラギノ角ゴ Pro W3" charset="0"/>
                <a:cs typeface="ヒラギノ角ゴ Pro W3" charset="0"/>
                <a:hlinkClick r:id="rId3"/>
              </a:rPr>
              <a:t>http</a:t>
            </a: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  <a:hlinkClick r:id="rId3"/>
              </a:rPr>
              <a:t>://masteringastronomy.com/</a:t>
            </a:r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 lvl="1"/>
            <a:r>
              <a:rPr lang="en-US" dirty="0">
                <a:latin typeface="Arial" charset="0"/>
                <a:ea typeface="ヒラギノ角ゴ Pro W3" charset="0"/>
              </a:rPr>
              <a:t>Website related to the textbook – login info with text</a:t>
            </a:r>
          </a:p>
          <a:p>
            <a:pPr lvl="1"/>
            <a:r>
              <a:rPr lang="en-US" dirty="0">
                <a:latin typeface="Arial" charset="0"/>
                <a:ea typeface="ヒラギノ角ゴ Pro W3" charset="0"/>
              </a:rPr>
              <a:t>Some of the homework problems, many self-help tutorials, PDF version of the textbook</a:t>
            </a:r>
          </a:p>
        </p:txBody>
      </p:sp>
    </p:spTree>
    <p:extLst>
      <p:ext uri="{BB962C8B-B14F-4D97-AF65-F5344CB8AC3E}">
        <p14:creationId xmlns:p14="http://schemas.microsoft.com/office/powerpoint/2010/main" val="36668376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244475" y="0"/>
            <a:ext cx="7162800" cy="1295400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ヒラギノ角ゴ Pro W3" charset="0"/>
                <a:cs typeface="ヒラギノ角ゴ Pro W3" charset="0"/>
              </a:rPr>
              <a:t>Office </a:t>
            </a: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hours, sections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4000" y="1427163"/>
            <a:ext cx="8534400" cy="4876800"/>
          </a:xfrm>
        </p:spPr>
        <p:txBody>
          <a:bodyPr/>
          <a:lstStyle/>
          <a:p>
            <a:r>
              <a:rPr lang="en-US" sz="2400" dirty="0">
                <a:latin typeface="Arial" charset="0"/>
                <a:ea typeface="ヒラギノ角ゴ Pro W3" charset="0"/>
                <a:cs typeface="ヒラギノ角ゴ Pro W3" charset="0"/>
              </a:rPr>
              <a:t>Claire Max, Professor</a:t>
            </a:r>
          </a:p>
          <a:p>
            <a:pPr lvl="1"/>
            <a:r>
              <a:rPr lang="en-US" sz="2000" dirty="0">
                <a:latin typeface="Arial" charset="0"/>
                <a:ea typeface="ヒラギノ角ゴ Pro W3" charset="0"/>
              </a:rPr>
              <a:t>Office hour</a:t>
            </a:r>
            <a:r>
              <a:rPr lang="en-US" sz="2000" dirty="0">
                <a:solidFill>
                  <a:srgbClr val="FFFFFF"/>
                </a:solidFill>
                <a:latin typeface="Arial" charset="0"/>
                <a:ea typeface="ヒラギノ角ゴ Pro W3" charset="0"/>
              </a:rPr>
              <a:t>s Thursdays 2:00 – 3:00 pm, Cent</a:t>
            </a:r>
            <a:r>
              <a:rPr lang="en-US" sz="2000" dirty="0">
                <a:latin typeface="Arial" charset="0"/>
                <a:ea typeface="ヒラギノ角ゴ Pro W3" charset="0"/>
              </a:rPr>
              <a:t>er for Adaptive Optics, room 205</a:t>
            </a:r>
          </a:p>
          <a:p>
            <a:r>
              <a:rPr lang="en-US" sz="2400" dirty="0" smtClean="0">
                <a:latin typeface="Arial" charset="0"/>
                <a:ea typeface="ヒラギノ角ゴ Pro W3" charset="0"/>
                <a:cs typeface="ヒラギノ角ゴ Pro W3" charset="0"/>
              </a:rPr>
              <a:t>Other </a:t>
            </a:r>
            <a:r>
              <a:rPr lang="en-US" sz="2400" dirty="0">
                <a:latin typeface="Arial" charset="0"/>
                <a:ea typeface="ヒラギノ角ゴ Pro W3" charset="0"/>
                <a:cs typeface="ヒラギノ角ゴ Pro W3" charset="0"/>
              </a:rPr>
              <a:t>meeting times can be arranged in person</a:t>
            </a:r>
          </a:p>
          <a:p>
            <a:r>
              <a:rPr lang="en-US" sz="2400" dirty="0">
                <a:latin typeface="Arial" charset="0"/>
                <a:ea typeface="ヒラギノ角ゴ Pro W3" charset="0"/>
                <a:cs typeface="ヒラギノ角ゴ Pro W3" charset="0"/>
              </a:rPr>
              <a:t>Sections will be </a:t>
            </a:r>
            <a:r>
              <a:rPr lang="en-US" sz="2400" dirty="0" smtClean="0">
                <a:latin typeface="Arial" charset="0"/>
                <a:ea typeface="ヒラギノ角ゴ Pro W3" charset="0"/>
                <a:cs typeface="ヒラギノ角ゴ Pro W3" charset="0"/>
              </a:rPr>
              <a:t>at times and in a </a:t>
            </a:r>
            <a:r>
              <a:rPr lang="en-US" sz="2400" dirty="0">
                <a:latin typeface="Arial" charset="0"/>
                <a:ea typeface="ヒラギノ角ゴ Pro W3" charset="0"/>
                <a:cs typeface="ヒラギノ角ゴ Pro W3" charset="0"/>
              </a:rPr>
              <a:t>room still to be </a:t>
            </a:r>
            <a:r>
              <a:rPr lang="en-US" sz="2400" dirty="0" smtClean="0">
                <a:latin typeface="Arial" charset="0"/>
                <a:ea typeface="ヒラギノ角ゴ Pro W3" charset="0"/>
                <a:cs typeface="ヒラギノ角ゴ Pro W3" charset="0"/>
              </a:rPr>
              <a:t>determined</a:t>
            </a:r>
            <a:endParaRPr lang="en-US" sz="2400" dirty="0">
              <a:solidFill>
                <a:srgbClr val="FF0000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901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>
                <a:latin typeface="Arial" charset="0"/>
                <a:ea typeface="ヒラギノ角ゴ Pro W3" charset="0"/>
                <a:cs typeface="ヒラギノ角ゴ Pro W3" charset="0"/>
              </a:rPr>
              <a:t>Reading assignments will be more important than in most science courses</a:t>
            </a:r>
            <a:endParaRPr lang="en-US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Arial" charset="0"/>
                <a:ea typeface="ヒラギノ角ゴ Pro W3" charset="0"/>
                <a:cs typeface="ヒラギノ角ゴ Pro W3" charset="0"/>
              </a:rPr>
              <a:t>Key </a:t>
            </a:r>
            <a:r>
              <a:rPr lang="en-US" sz="2400" dirty="0" smtClean="0">
                <a:latin typeface="Arial" charset="0"/>
                <a:ea typeface="ヒラギノ角ゴ Pro W3" charset="0"/>
                <a:cs typeface="ヒラギノ角ゴ Pro W3" charset="0"/>
              </a:rPr>
              <a:t>for </a:t>
            </a:r>
            <a:r>
              <a:rPr lang="en-US" sz="2400" dirty="0">
                <a:latin typeface="Arial" charset="0"/>
                <a:ea typeface="ヒラギノ角ゴ Pro W3" charset="0"/>
                <a:cs typeface="ヒラギノ角ゴ Pro W3" charset="0"/>
              </a:rPr>
              <a:t>specific knowledge of planetary science and for understanding physical principles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Arial" charset="0"/>
                <a:ea typeface="ヒラギノ角ゴ Pro W3" charset="0"/>
                <a:cs typeface="ヒラギノ角ゴ Pro W3" charset="0"/>
              </a:rPr>
              <a:t>Assignments given at Tuesday lectures, and on web.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rPr>
              <a:t>I will assume that you have done the reading before each lecture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Arial" charset="0"/>
                <a:ea typeface="ヒラギノ角ゴ Pro W3" charset="0"/>
                <a:cs typeface="ヒラギノ角ゴ Pro W3" charset="0"/>
              </a:rPr>
              <a:t>To provide incentive for you to do the reading before each lecture, there will be a </a:t>
            </a:r>
            <a:r>
              <a:rPr lang="en-US" sz="2400" dirty="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rPr>
              <a:t>reading quiz</a:t>
            </a:r>
            <a:r>
              <a:rPr lang="en-US" sz="2400" dirty="0">
                <a:latin typeface="Arial" charset="0"/>
                <a:ea typeface="ヒラギノ角ゴ Pro W3" charset="0"/>
                <a:cs typeface="ヒラギノ角ゴ Pro W3" charset="0"/>
              </a:rPr>
              <a:t> at each class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Arial" charset="0"/>
                <a:ea typeface="ヒラギノ角ゴ Pro W3" charset="0"/>
              </a:rPr>
              <a:t>You will be able to earn </a:t>
            </a:r>
            <a:r>
              <a:rPr lang="en-US" sz="2000" dirty="0">
                <a:solidFill>
                  <a:schemeClr val="tx2"/>
                </a:solidFill>
                <a:latin typeface="Arial" charset="0"/>
                <a:ea typeface="ヒラギノ角ゴ Pro W3" charset="0"/>
              </a:rPr>
              <a:t>bonus points</a:t>
            </a:r>
            <a:r>
              <a:rPr lang="en-US" sz="2000" dirty="0">
                <a:latin typeface="Arial" charset="0"/>
                <a:ea typeface="ヒラギノ角ゴ Pro W3" charset="0"/>
              </a:rPr>
              <a:t> toward your final grade (up to 10 percentage points out of 100 total) </a:t>
            </a:r>
          </a:p>
          <a:p>
            <a:pPr>
              <a:lnSpc>
                <a:spcPct val="90000"/>
              </a:lnSpc>
            </a:pPr>
            <a:endParaRPr lang="en-US" sz="2400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7162800" cy="1295400"/>
          </a:xfrm>
        </p:spPr>
        <p:txBody>
          <a:bodyPr/>
          <a:lstStyle/>
          <a:p>
            <a:r>
              <a:rPr lang="en-US" sz="2800" dirty="0">
                <a:latin typeface="Arial" charset="0"/>
                <a:ea typeface="ヒラギノ角ゴ Pro W3" charset="0"/>
                <a:cs typeface="ヒラギノ角ゴ Pro W3" charset="0"/>
              </a:rPr>
              <a:t>Lectures will discuss underlying concepts, key points, difficult areas</a:t>
            </a:r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488" y="1352550"/>
            <a:ext cx="8534400" cy="4876800"/>
          </a:xfrm>
        </p:spPr>
        <p:txBody>
          <a:bodyPr/>
          <a:lstStyle/>
          <a:p>
            <a:r>
              <a:rPr lang="en-US" sz="2400" dirty="0">
                <a:latin typeface="Arial" charset="0"/>
                <a:ea typeface="ヒラギノ角ゴ Pro W3" charset="0"/>
                <a:cs typeface="ヒラギノ角ゴ Pro W3" charset="0"/>
              </a:rPr>
              <a:t>My lectures will be only partly from the textbook</a:t>
            </a:r>
          </a:p>
          <a:p>
            <a:pPr lvl="1"/>
            <a:r>
              <a:rPr lang="en-US" sz="2000" dirty="0" err="1">
                <a:latin typeface="Arial" charset="0"/>
                <a:ea typeface="ヒラギノ角ゴ Pro W3" charset="0"/>
              </a:rPr>
              <a:t>Nitty</a:t>
            </a:r>
            <a:r>
              <a:rPr lang="en-US" sz="2000" dirty="0">
                <a:latin typeface="Arial" charset="0"/>
                <a:ea typeface="ヒラギノ角ゴ Pro W3" charset="0"/>
              </a:rPr>
              <a:t> gritty details will come from your reading assignments</a:t>
            </a:r>
          </a:p>
          <a:p>
            <a:r>
              <a:rPr lang="en-US" sz="2400" dirty="0">
                <a:latin typeface="Arial" charset="0"/>
                <a:ea typeface="ヒラギノ角ゴ Pro W3" charset="0"/>
                <a:cs typeface="ヒラギノ角ゴ Pro W3" charset="0"/>
              </a:rPr>
              <a:t>In-class </a:t>
            </a:r>
            <a:r>
              <a:rPr lang="en-US" sz="2400" dirty="0" err="1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rPr>
              <a:t>ConcepTests</a:t>
            </a:r>
            <a:r>
              <a:rPr lang="en-US" sz="2400" dirty="0">
                <a:latin typeface="Arial" charset="0"/>
                <a:ea typeface="ヒラギノ角ゴ Pro W3" charset="0"/>
                <a:cs typeface="ヒラギノ角ゴ Pro W3" charset="0"/>
              </a:rPr>
              <a:t> will provide me with feedback on whether concepts are clear</a:t>
            </a:r>
            <a:endParaRPr lang="en-US" sz="2400" dirty="0">
              <a:solidFill>
                <a:schemeClr val="tx2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  <a:p>
            <a:pPr lvl="1"/>
            <a:r>
              <a:rPr lang="en-US" sz="2000" dirty="0">
                <a:latin typeface="Arial" charset="0"/>
                <a:ea typeface="ヒラギノ角ゴ Pro W3" charset="0"/>
              </a:rPr>
              <a:t>I will pose a short </a:t>
            </a:r>
            <a:r>
              <a:rPr lang="en-US" sz="2000" dirty="0">
                <a:solidFill>
                  <a:schemeClr val="tx2"/>
                </a:solidFill>
                <a:latin typeface="Arial" charset="0"/>
                <a:ea typeface="ヒラギノ角ゴ Pro W3" charset="0"/>
              </a:rPr>
              <a:t>conceptual</a:t>
            </a:r>
            <a:r>
              <a:rPr lang="en-US" sz="2000" dirty="0">
                <a:latin typeface="Arial" charset="0"/>
                <a:ea typeface="ヒラギノ角ゴ Pro W3" charset="0"/>
              </a:rPr>
              <a:t> question (no calculations)</a:t>
            </a:r>
          </a:p>
          <a:p>
            <a:pPr lvl="1"/>
            <a:r>
              <a:rPr lang="en-US" sz="2000" dirty="0">
                <a:latin typeface="Arial" charset="0"/>
                <a:ea typeface="ヒラギノ角ゴ Pro W3" charset="0"/>
              </a:rPr>
              <a:t>I will ask you to first formulate your own answer, then discuss your answer with two other students, finally to report your consensus answer to me</a:t>
            </a:r>
          </a:p>
          <a:p>
            <a:r>
              <a:rPr lang="en-US" sz="2400" dirty="0" err="1">
                <a:latin typeface="Arial" charset="0"/>
                <a:ea typeface="ヒラギノ角ゴ Pro W3" charset="0"/>
                <a:cs typeface="ヒラギノ角ゴ Pro W3" charset="0"/>
              </a:rPr>
              <a:t>ConcepTests</a:t>
            </a:r>
            <a:r>
              <a:rPr lang="en-US" sz="2400" dirty="0">
                <a:latin typeface="Arial" charset="0"/>
                <a:ea typeface="ヒラギノ角ゴ Pro W3" charset="0"/>
                <a:cs typeface="ヒラギノ角ゴ Pro W3" charset="0"/>
              </a:rPr>
              <a:t> will </a:t>
            </a:r>
            <a:r>
              <a:rPr lang="en-US" sz="2400" dirty="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rPr>
              <a:t>not</a:t>
            </a:r>
            <a:r>
              <a:rPr lang="en-US" sz="2400" dirty="0">
                <a:latin typeface="Arial" charset="0"/>
                <a:ea typeface="ヒラギノ角ゴ Pro W3" charset="0"/>
                <a:cs typeface="ヒラギノ角ゴ Pro W3" charset="0"/>
              </a:rPr>
              <a:t> count toward your final grade.</a:t>
            </a:r>
          </a:p>
          <a:p>
            <a:pPr lvl="1"/>
            <a:r>
              <a:rPr lang="en-US" sz="2000" dirty="0">
                <a:latin typeface="Arial" charset="0"/>
                <a:ea typeface="ヒラギノ角ゴ Pro W3" charset="0"/>
              </a:rPr>
              <a:t>They are to give me feedback on whether my teaching is </a:t>
            </a:r>
            <a:r>
              <a:rPr lang="en-US" sz="2000" dirty="0" smtClean="0">
                <a:latin typeface="Arial" charset="0"/>
                <a:ea typeface="ヒラギノ角ゴ Pro W3" charset="0"/>
              </a:rPr>
              <a:t>clear,</a:t>
            </a:r>
            <a:r>
              <a:rPr lang="en-US" sz="2000" dirty="0">
                <a:latin typeface="Arial" charset="0"/>
                <a:ea typeface="ヒラギノ角ゴ Pro W3" charset="0"/>
              </a:rPr>
              <a:t> </a:t>
            </a:r>
            <a:r>
              <a:rPr lang="en-US" sz="2000" dirty="0" smtClean="0">
                <a:latin typeface="Arial" charset="0"/>
                <a:ea typeface="ヒラギノ角ゴ Pro W3" charset="0"/>
              </a:rPr>
              <a:t>and to stimulate discussion</a:t>
            </a:r>
            <a:endParaRPr lang="en-US" sz="2000" dirty="0">
              <a:latin typeface="Arial" charset="0"/>
              <a:ea typeface="ヒラギノ角ゴ Pro W3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" charset="0"/>
                <a:ea typeface="ヒラギノ角ゴ Pro W3" charset="0"/>
                <a:cs typeface="ヒラギノ角ゴ Pro W3" charset="0"/>
              </a:rPr>
              <a:t>Homeworks</a:t>
            </a: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 due each week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D</a:t>
            </a:r>
            <a:r>
              <a:rPr lang="en-US" dirty="0" smtClean="0">
                <a:latin typeface="Arial" charset="0"/>
                <a:ea typeface="ヒラギノ角ゴ Pro W3" charset="0"/>
                <a:cs typeface="ヒラギノ角ゴ Pro W3" charset="0"/>
              </a:rPr>
              <a:t>eveloping </a:t>
            </a: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calculation skills</a:t>
            </a:r>
          </a:p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C</a:t>
            </a:r>
            <a:r>
              <a:rPr lang="en-US" dirty="0" smtClean="0">
                <a:latin typeface="Arial" charset="0"/>
                <a:ea typeface="ヒラギノ角ゴ Pro W3" charset="0"/>
                <a:cs typeface="ヒラギノ角ゴ Pro W3" charset="0"/>
              </a:rPr>
              <a:t>onceptual </a:t>
            </a: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questions</a:t>
            </a:r>
          </a:p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Somewhat shorter than the problem-sets usually done in physics classes, because you will also need time to work on Projects</a:t>
            </a:r>
          </a:p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Homework </a:t>
            </a:r>
            <a:r>
              <a:rPr lang="en-US" dirty="0" smtClean="0">
                <a:latin typeface="Arial" charset="0"/>
                <a:ea typeface="ヒラギノ角ゴ Pro W3" charset="0"/>
                <a:cs typeface="ヒラギノ角ゴ Pro W3" charset="0"/>
              </a:rPr>
              <a:t>usually due </a:t>
            </a: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at start of class on Thursdays; handed out 1 week in advance (also on web)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Sections</a:t>
            </a:r>
            <a:r>
              <a:rPr lang="en-US" dirty="0" smtClean="0">
                <a:latin typeface="Arial" charset="0"/>
                <a:ea typeface="ヒラギノ角ゴ Pro W3" charset="0"/>
                <a:cs typeface="ヒラギノ角ゴ Pro W3" charset="0"/>
              </a:rPr>
              <a:t>, </a:t>
            </a: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Stargazing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>
                <a:latin typeface="Arial" charset="0"/>
                <a:ea typeface="ヒラギノ角ゴ Pro W3" charset="0"/>
                <a:cs typeface="ヒラギノ角ゴ Pro W3" charset="0"/>
              </a:rPr>
              <a:t>There will be </a:t>
            </a:r>
            <a:r>
              <a:rPr lang="en-US" sz="2400" dirty="0">
                <a:latin typeface="Arial" charset="0"/>
                <a:ea typeface="ヒラギノ角ゴ Pro W3" charset="0"/>
                <a:cs typeface="ヒラギノ角ゴ Pro W3" charset="0"/>
              </a:rPr>
              <a:t>a section every </a:t>
            </a:r>
            <a:r>
              <a:rPr lang="en-US" sz="2400" dirty="0" smtClean="0">
                <a:latin typeface="Arial" charset="0"/>
                <a:ea typeface="ヒラギノ角ゴ Pro W3" charset="0"/>
                <a:cs typeface="ヒラギノ角ゴ Pro W3" charset="0"/>
              </a:rPr>
              <a:t>week, led by me</a:t>
            </a:r>
            <a:endParaRPr lang="en-US" sz="2400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r>
              <a:rPr lang="en-US" sz="2400" dirty="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rPr>
              <a:t>Sections:</a:t>
            </a:r>
            <a:r>
              <a:rPr lang="en-US" sz="2400" dirty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sz="2400" dirty="0" smtClean="0">
                <a:latin typeface="Arial" charset="0"/>
                <a:ea typeface="ヒラギノ角ゴ Pro W3" charset="0"/>
                <a:cs typeface="ヒラギノ角ゴ Pro W3" charset="0"/>
              </a:rPr>
              <a:t>to solidify understanding and discuss </a:t>
            </a:r>
            <a:r>
              <a:rPr lang="en-US" sz="2400" dirty="0" err="1" smtClean="0">
                <a:latin typeface="Arial" charset="0"/>
                <a:ea typeface="ヒラギノ角ゴ Pro W3" charset="0"/>
                <a:cs typeface="ヒラギノ角ゴ Pro W3" charset="0"/>
              </a:rPr>
              <a:t>homeworks</a:t>
            </a:r>
            <a:endParaRPr lang="en-US" sz="2400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r>
              <a:rPr lang="en-US" sz="2400" dirty="0" smtClean="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rPr>
              <a:t>Stargazing</a:t>
            </a:r>
            <a:r>
              <a:rPr lang="en-US" sz="2400" dirty="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rPr>
              <a:t>:</a:t>
            </a:r>
            <a:r>
              <a:rPr lang="en-US" sz="2400" dirty="0">
                <a:latin typeface="Arial" charset="0"/>
                <a:ea typeface="ヒラギノ角ゴ Pro W3" charset="0"/>
                <a:cs typeface="ヒラギノ角ゴ Pro W3" charset="0"/>
              </a:rPr>
              <a:t> You must attend at least one evening.  I will announce in class where and when.  </a:t>
            </a:r>
            <a:r>
              <a:rPr lang="en-US" sz="2400" dirty="0" smtClean="0">
                <a:latin typeface="Arial" charset="0"/>
                <a:ea typeface="ヒラギノ角ゴ Pro W3" charset="0"/>
                <a:cs typeface="ヒラギノ角ゴ Pro W3" charset="0"/>
              </a:rPr>
              <a:t>Also see</a:t>
            </a:r>
            <a:endParaRPr lang="en-US" sz="2400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 lvl="1"/>
            <a:r>
              <a:rPr lang="en-US" sz="2000" dirty="0" smtClean="0">
                <a:latin typeface="Arial" charset="0"/>
                <a:ea typeface="ヒラギノ角ゴ Pro W3" charset="0"/>
                <a:hlinkClick r:id="rId3"/>
              </a:rPr>
              <a:t>http</a:t>
            </a:r>
            <a:r>
              <a:rPr lang="en-US" sz="2000" dirty="0">
                <a:latin typeface="Arial" charset="0"/>
                <a:ea typeface="ヒラギノ角ゴ Pro W3" charset="0"/>
                <a:hlinkClick r:id="rId3"/>
              </a:rPr>
              <a:t>://www.astro.ucsc.edu/</a:t>
            </a:r>
            <a:r>
              <a:rPr lang="en-US" sz="2000" dirty="0" smtClean="0">
                <a:latin typeface="Arial" charset="0"/>
                <a:ea typeface="ヒラギノ角ゴ Pro W3" charset="0"/>
                <a:hlinkClick r:id="rId3"/>
              </a:rPr>
              <a:t>astronomy_club</a:t>
            </a:r>
            <a:r>
              <a:rPr lang="en-US" sz="2000" dirty="0" smtClean="0">
                <a:latin typeface="Arial" charset="0"/>
                <a:ea typeface="ヒラギノ角ゴ Pro W3" charset="0"/>
              </a:rPr>
              <a:t> as soon as it stops raining</a:t>
            </a:r>
            <a:endParaRPr lang="en-US" sz="2000" dirty="0">
              <a:latin typeface="Arial" charset="0"/>
              <a:ea typeface="ヒラギノ角ゴ Pro W3" charset="0"/>
            </a:endParaRPr>
          </a:p>
          <a:p>
            <a:pPr lvl="1"/>
            <a:endParaRPr lang="en-US" sz="2000" dirty="0">
              <a:latin typeface="Arial" charset="0"/>
              <a:ea typeface="ヒラギノ角ゴ Pro W3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First…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Who has seen a planet?  What did it look like?</a:t>
            </a:r>
          </a:p>
          <a:p>
            <a:endParaRPr lang="en-US">
              <a:latin typeface="Arial" charset="0"/>
              <a:ea typeface="ヒラギノ角ゴ Pro W3" charset="0"/>
              <a:cs typeface="ヒラギノ角ゴ Pro W3" charset="0"/>
            </a:endParaRPr>
          </a:p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Who has looked through a telescope?  What did you see?</a:t>
            </a:r>
          </a:p>
        </p:txBody>
      </p:sp>
      <p:pic>
        <p:nvPicPr>
          <p:cNvPr id="5" name="Picture 4" descr="Astro Slug Logo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0" y="4368800"/>
            <a:ext cx="2740025" cy="215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0"/>
            <a:ext cx="7162800" cy="1295400"/>
          </a:xfrm>
        </p:spPr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We </a:t>
            </a:r>
            <a:r>
              <a:rPr lang="en-US" dirty="0" smtClean="0">
                <a:latin typeface="Arial" charset="0"/>
                <a:ea typeface="ヒラギノ角ゴ Pro W3" charset="0"/>
                <a:cs typeface="ヒラギノ角ゴ Pro W3" charset="0"/>
              </a:rPr>
              <a:t>plan </a:t>
            </a: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a field trip to Lick Observatory on Mt. Hamilton</a:t>
            </a:r>
          </a:p>
        </p:txBody>
      </p:sp>
      <p:pic>
        <p:nvPicPr>
          <p:cNvPr id="4" name="Content Placeholder 3" descr="MtHamPhoto.png"/>
          <p:cNvPicPr>
            <a:picLocks noGrp="1" noChangeAspect="1"/>
          </p:cNvPicPr>
          <p:nvPr>
            <p:ph idx="1"/>
          </p:nvPr>
        </p:nvPicPr>
        <p:blipFill>
          <a:blip r:embed="rId2"/>
          <a:srcRect l="-7077" r="-7077"/>
          <a:stretch>
            <a:fillRect/>
          </a:stretch>
        </p:blipFill>
        <p:spPr>
          <a:xfrm>
            <a:off x="4856163" y="1506538"/>
            <a:ext cx="4165600" cy="487680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61925" y="1666875"/>
            <a:ext cx="4735513" cy="43396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233363" indent="-233363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l">
              <a:spcAft>
                <a:spcPts val="2400"/>
              </a:spcAft>
              <a:buFont typeface="Arial" charset="0"/>
              <a:buChar char="•"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Mt. Hamilton is a 4200-ft mountain just east of San Jose</a:t>
            </a:r>
          </a:p>
          <a:p>
            <a:pPr algn="l">
              <a:spcAft>
                <a:spcPts val="2400"/>
              </a:spcAft>
              <a:buFont typeface="Arial" charset="0"/>
              <a:buChar char="•"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About an hour and a half from here</a:t>
            </a:r>
          </a:p>
          <a:p>
            <a:pPr algn="l">
              <a:spcAft>
                <a:spcPts val="2400"/>
              </a:spcAft>
              <a:buFont typeface="Arial" charset="0"/>
              <a:buChar char="•"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 first mountain-top observatory in the world</a:t>
            </a:r>
          </a:p>
          <a:p>
            <a:pPr algn="l">
              <a:spcAft>
                <a:spcPts val="2400"/>
              </a:spcAft>
              <a:buFont typeface="Arial" charset="0"/>
              <a:buChar char="•"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Lots to see: telescopes, labs, lovely views, gift shop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Class Projects will play an important role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5575" y="1450975"/>
            <a:ext cx="8839200" cy="48641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Arial" charset="0"/>
                <a:ea typeface="ヒラギノ角ゴ Pro W3" charset="0"/>
                <a:cs typeface="ヒラギノ角ゴ Pro W3" charset="0"/>
              </a:rPr>
              <a:t>Reading, homework, lectures: </a:t>
            </a:r>
            <a:r>
              <a:rPr lang="ja-JP" altLang="en-US" sz="2400" dirty="0">
                <a:latin typeface="Arial" charset="0"/>
                <a:ea typeface="ヒラギノ角ゴ Pro W3" charset="0"/>
                <a:cs typeface="ヒラギノ角ゴ Pro W3" charset="0"/>
              </a:rPr>
              <a:t>“</a:t>
            </a:r>
            <a:r>
              <a:rPr lang="en-US" sz="2400" dirty="0">
                <a:latin typeface="Arial" charset="0"/>
                <a:ea typeface="ヒラギノ角ゴ Pro W3" charset="0"/>
                <a:cs typeface="ヒラギノ角ゴ Pro W3" charset="0"/>
              </a:rPr>
              <a:t>content</a:t>
            </a:r>
            <a:r>
              <a:rPr lang="ja-JP" altLang="en-US" sz="2400" dirty="0">
                <a:latin typeface="Arial" charset="0"/>
                <a:ea typeface="ヒラギノ角ゴ Pro W3" charset="0"/>
                <a:cs typeface="ヒラギノ角ゴ Pro W3" charset="0"/>
              </a:rPr>
              <a:t>”</a:t>
            </a:r>
            <a:endParaRPr lang="en-US" sz="2400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Arial" charset="0"/>
                <a:ea typeface="ヒラギノ角ゴ Pro W3" charset="0"/>
              </a:rPr>
              <a:t>What we know about our Solar System and others, and the scientific tools used to discover this knowledge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Arial" charset="0"/>
                <a:ea typeface="ヒラギノ角ゴ Pro W3" charset="0"/>
                <a:cs typeface="ヒラギノ角ゴ Pro W3" charset="0"/>
              </a:rPr>
              <a:t>Class Projects: </a:t>
            </a:r>
            <a:r>
              <a:rPr lang="ja-JP" altLang="en-US" sz="2400" dirty="0">
                <a:latin typeface="Arial" charset="0"/>
                <a:ea typeface="ヒラギノ角ゴ Pro W3" charset="0"/>
                <a:cs typeface="ヒラギノ角ゴ Pro W3" charset="0"/>
              </a:rPr>
              <a:t>“</a:t>
            </a:r>
            <a:r>
              <a:rPr lang="en-US" sz="2400" dirty="0">
                <a:latin typeface="Arial" charset="0"/>
                <a:ea typeface="ヒラギノ角ゴ Pro W3" charset="0"/>
                <a:cs typeface="ヒラギノ角ゴ Pro W3" charset="0"/>
              </a:rPr>
              <a:t>enterprise of science</a:t>
            </a:r>
            <a:r>
              <a:rPr lang="ja-JP" altLang="en-US" sz="2400" dirty="0">
                <a:latin typeface="Arial" charset="0"/>
                <a:ea typeface="ヒラギノ角ゴ Pro W3" charset="0"/>
                <a:cs typeface="ヒラギノ角ゴ Pro W3" charset="0"/>
              </a:rPr>
              <a:t>”</a:t>
            </a:r>
            <a:endParaRPr lang="en-US" sz="2400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Arial" charset="0"/>
                <a:ea typeface="ヒラギノ角ゴ Pro W3" charset="0"/>
              </a:rPr>
              <a:t>The way we </a:t>
            </a:r>
            <a:r>
              <a:rPr lang="en-US" sz="2000" i="1" dirty="0">
                <a:latin typeface="Arial" charset="0"/>
                <a:ea typeface="ヒラギノ角ゴ Pro W3" charset="0"/>
              </a:rPr>
              <a:t>really</a:t>
            </a:r>
            <a:r>
              <a:rPr lang="en-US" sz="2000" dirty="0">
                <a:latin typeface="Arial" charset="0"/>
                <a:ea typeface="ヒラギノ角ゴ Pro W3" charset="0"/>
              </a:rPr>
              <a:t> do science – starting with hunches, making guesses, making many mistakes, going off on blind roads before hitting on one that seems to be going in the right direction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Arial" charset="0"/>
                <a:ea typeface="ヒラギノ角ゴ Pro W3" charset="0"/>
                <a:cs typeface="ヒラギノ角ゴ Pro W3" charset="0"/>
              </a:rPr>
              <a:t>You will choose a general topic.  Then you will formulate your own specific questions about the topic, and figure out a strategy for answering </a:t>
            </a:r>
            <a:r>
              <a:rPr lang="en-US" sz="2400" dirty="0" smtClean="0">
                <a:latin typeface="Arial" charset="0"/>
                <a:ea typeface="ヒラギノ角ゴ Pro W3" charset="0"/>
                <a:cs typeface="ヒラギノ角ゴ Pro W3" charset="0"/>
              </a:rPr>
              <a:t>them. Work in small groups.</a:t>
            </a:r>
            <a:endParaRPr lang="en-US" sz="2400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Arial" charset="0"/>
                <a:ea typeface="ヒラギノ角ゴ Pro W3" charset="0"/>
                <a:cs typeface="ヒラギノ角ゴ Pro W3" charset="0"/>
              </a:rPr>
              <a:t>I will provide structure via </a:t>
            </a:r>
            <a:r>
              <a:rPr lang="ja-JP" altLang="en-US" sz="2400" dirty="0">
                <a:latin typeface="Arial" charset="0"/>
                <a:ea typeface="ヒラギノ角ゴ Pro W3" charset="0"/>
                <a:cs typeface="ヒラギノ角ゴ Pro W3" charset="0"/>
              </a:rPr>
              <a:t>“</a:t>
            </a:r>
            <a:r>
              <a:rPr lang="en-US" sz="2400" dirty="0">
                <a:latin typeface="Arial" charset="0"/>
                <a:ea typeface="ヒラギノ角ゴ Pro W3" charset="0"/>
                <a:cs typeface="ヒラギノ角ゴ Pro W3" charset="0"/>
              </a:rPr>
              <a:t>milestones</a:t>
            </a:r>
            <a:r>
              <a:rPr lang="ja-JP" altLang="en-US" sz="2400" dirty="0">
                <a:latin typeface="Arial" charset="0"/>
                <a:ea typeface="ヒラギノ角ゴ Pro W3" charset="0"/>
                <a:cs typeface="ヒラギノ角ゴ Pro W3" charset="0"/>
              </a:rPr>
              <a:t>”</a:t>
            </a:r>
            <a:r>
              <a:rPr lang="en-US" sz="2400" dirty="0">
                <a:latin typeface="Arial" charset="0"/>
                <a:ea typeface="ヒラギノ角ゴ Pro W3" charset="0"/>
                <a:cs typeface="ヒラギノ角ゴ Pro W3" charset="0"/>
              </a:rPr>
              <a:t> along the way, so you won</a:t>
            </a:r>
            <a:r>
              <a:rPr lang="ja-JP" altLang="en-US" sz="2400" dirty="0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en-US" sz="2400" dirty="0">
                <a:latin typeface="Arial" charset="0"/>
                <a:ea typeface="ヒラギノ角ゴ Pro W3" charset="0"/>
                <a:cs typeface="ヒラギノ角ゴ Pro W3" charset="0"/>
              </a:rPr>
              <a:t>t get lost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Grading and exams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300" y="1409700"/>
            <a:ext cx="85344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rPr>
              <a:t>Homework</a:t>
            </a:r>
            <a:r>
              <a:rPr lang="en-US" sz="2400" dirty="0">
                <a:latin typeface="Arial" charset="0"/>
                <a:ea typeface="ヒラギノ角ゴ Pro W3" charset="0"/>
                <a:cs typeface="ヒラギノ角ゴ Pro W3" charset="0"/>
              </a:rPr>
              <a:t>				</a:t>
            </a:r>
            <a:r>
              <a:rPr lang="en-US" sz="2000" dirty="0" smtClean="0">
                <a:latin typeface="Arial" charset="0"/>
                <a:ea typeface="ヒラギノ角ゴ Pro W3" charset="0"/>
                <a:cs typeface="ヒラギノ角ゴ Pro W3" charset="0"/>
              </a:rPr>
              <a:t>30% </a:t>
            </a:r>
            <a:r>
              <a:rPr lang="en-US" sz="2000" dirty="0">
                <a:latin typeface="Arial" charset="0"/>
                <a:ea typeface="ヒラギノ角ゴ Pro W3" charset="0"/>
                <a:cs typeface="ヒラギノ角ゴ Pro W3" charset="0"/>
              </a:rPr>
              <a:t>of final grade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Arial" charset="0"/>
                <a:ea typeface="ヒラギノ角ゴ Pro W3" charset="0"/>
              </a:rPr>
              <a:t>Homework turned in one class late will be graded with a grade reduction of 1/2.  Homework more than one class period late will not be accepted.   Your one lowest-graded homework assignment will not count toward your grade.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rPr>
              <a:t>Projects</a:t>
            </a:r>
            <a:r>
              <a:rPr lang="en-US" sz="2400" dirty="0">
                <a:latin typeface="Arial" charset="0"/>
                <a:ea typeface="ヒラギノ角ゴ Pro W3" charset="0"/>
                <a:cs typeface="ヒラギノ角ゴ Pro W3" charset="0"/>
              </a:rPr>
              <a:t>					</a:t>
            </a:r>
            <a:r>
              <a:rPr lang="en-US" sz="2000" dirty="0">
                <a:latin typeface="Arial" charset="0"/>
                <a:ea typeface="ヒラギノ角ゴ Pro W3" charset="0"/>
                <a:cs typeface="ヒラギノ角ゴ Pro W3" charset="0"/>
              </a:rPr>
              <a:t>30% of final grade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Arial" charset="0"/>
                <a:ea typeface="ヒラギノ角ゴ Pro W3" charset="0"/>
              </a:rPr>
              <a:t>Includes both final presentation and written report.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rPr>
              <a:t>Exams</a:t>
            </a:r>
            <a:r>
              <a:rPr lang="en-US" sz="2400" dirty="0">
                <a:latin typeface="Arial" charset="0"/>
                <a:ea typeface="ヒラギノ角ゴ Pro W3" charset="0"/>
                <a:cs typeface="ヒラギノ角ゴ Pro W3" charset="0"/>
              </a:rPr>
              <a:t>					</a:t>
            </a:r>
            <a:r>
              <a:rPr lang="en-US" sz="2000" dirty="0" smtClean="0">
                <a:latin typeface="Arial" charset="0"/>
                <a:ea typeface="ヒラギノ角ゴ Pro W3" charset="0"/>
                <a:cs typeface="ヒラギノ角ゴ Pro W3" charset="0"/>
              </a:rPr>
              <a:t>30% </a:t>
            </a:r>
            <a:r>
              <a:rPr lang="en-US" sz="2000" dirty="0">
                <a:latin typeface="Arial" charset="0"/>
                <a:ea typeface="ヒラギノ角ゴ Pro W3" charset="0"/>
                <a:cs typeface="ヒラギノ角ゴ Pro W3" charset="0"/>
              </a:rPr>
              <a:t>of final grade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Arial" charset="0"/>
                <a:ea typeface="ヒラギノ角ゴ Pro W3" charset="0"/>
              </a:rPr>
              <a:t>One mid-term, one final exam.</a:t>
            </a:r>
          </a:p>
          <a:p>
            <a:pPr>
              <a:lnSpc>
                <a:spcPct val="90000"/>
              </a:lnSpc>
            </a:pPr>
            <a:r>
              <a:rPr lang="en-US" sz="2400" dirty="0" err="1" smtClean="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rPr>
              <a:t>Cl;ass</a:t>
            </a:r>
            <a:r>
              <a:rPr lang="en-US" sz="2400" dirty="0" smtClean="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rPr>
              <a:t> participation, incl. sections</a:t>
            </a:r>
            <a:r>
              <a:rPr lang="en-US" sz="2400" dirty="0" smtClean="0">
                <a:latin typeface="Arial" charset="0"/>
                <a:ea typeface="ヒラギノ角ゴ Pro W3" charset="0"/>
                <a:cs typeface="ヒラギノ角ゴ Pro W3" charset="0"/>
              </a:rPr>
              <a:t>	</a:t>
            </a:r>
            <a:r>
              <a:rPr lang="en-US" sz="2000" dirty="0" smtClean="0">
                <a:latin typeface="Arial" charset="0"/>
                <a:ea typeface="ヒラギノ角ゴ Pro W3" charset="0"/>
                <a:cs typeface="ヒラギノ角ゴ Pro W3" charset="0"/>
              </a:rPr>
              <a:t>10% of final grade</a:t>
            </a:r>
            <a:endParaRPr lang="en-US" sz="2000" dirty="0" smtClean="0">
              <a:solidFill>
                <a:schemeClr val="tx2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rPr>
              <a:t>Extra </a:t>
            </a:r>
            <a:r>
              <a:rPr lang="en-US" sz="2400" dirty="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rPr>
              <a:t>credit</a:t>
            </a:r>
            <a:r>
              <a:rPr lang="en-US" sz="2400" dirty="0">
                <a:latin typeface="Arial" charset="0"/>
                <a:ea typeface="ヒラギノ角ゴ Pro W3" charset="0"/>
                <a:cs typeface="ヒラギノ角ゴ Pro W3" charset="0"/>
              </a:rPr>
              <a:t>			</a:t>
            </a:r>
            <a:r>
              <a:rPr lang="en-US" sz="2000" dirty="0">
                <a:latin typeface="Arial" charset="0"/>
                <a:ea typeface="ヒラギノ角ゴ Pro W3" charset="0"/>
                <a:cs typeface="ヒラギノ角ゴ Pro W3" charset="0"/>
              </a:rPr>
              <a:t>Reading quizzes up to 10%</a:t>
            </a:r>
            <a:endParaRPr lang="en-US" sz="2400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Classroom Etiquette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3200" y="1409700"/>
            <a:ext cx="8559800" cy="5257800"/>
          </a:xfrm>
        </p:spPr>
        <p:txBody>
          <a:bodyPr/>
          <a:lstStyle/>
          <a:p>
            <a:pPr>
              <a:spcBef>
                <a:spcPts val="1080"/>
              </a:spcBef>
              <a:spcAft>
                <a:spcPct val="35000"/>
              </a:spcAft>
            </a:pPr>
            <a:r>
              <a:rPr lang="en-US" sz="2000" dirty="0">
                <a:latin typeface="Arial" charset="0"/>
                <a:ea typeface="ヒラギノ角ゴ Pro W3" charset="0"/>
                <a:cs typeface="ヒラギノ角ゴ Pro W3" charset="0"/>
              </a:rPr>
              <a:t>We have a lot to learn, so each class meeting is important</a:t>
            </a:r>
          </a:p>
          <a:p>
            <a:pPr>
              <a:spcBef>
                <a:spcPts val="1080"/>
              </a:spcBef>
              <a:spcAft>
                <a:spcPct val="35000"/>
              </a:spcAft>
            </a:pPr>
            <a:r>
              <a:rPr lang="en-US" sz="2000" dirty="0">
                <a:latin typeface="Arial" charset="0"/>
                <a:ea typeface="ヒラギノ角ゴ Pro W3" charset="0"/>
                <a:cs typeface="ヒラギノ角ゴ Pro W3" charset="0"/>
              </a:rPr>
              <a:t>Conversation, reading newspapers</a:t>
            </a:r>
            <a:r>
              <a:rPr lang="en-US" sz="2000" dirty="0" smtClean="0">
                <a:latin typeface="Arial" charset="0"/>
                <a:ea typeface="ヒラギノ角ゴ Pro W3" charset="0"/>
                <a:cs typeface="ヒラギノ角ゴ Pro W3" charset="0"/>
              </a:rPr>
              <a:t>, </a:t>
            </a:r>
            <a:r>
              <a:rPr lang="en-US" sz="2000" dirty="0">
                <a:latin typeface="Arial" charset="0"/>
                <a:ea typeface="ヒラギノ角ゴ Pro W3" charset="0"/>
                <a:cs typeface="ヒラギノ角ゴ Pro W3" charset="0"/>
              </a:rPr>
              <a:t>and other disturbances will not be </a:t>
            </a:r>
            <a:r>
              <a:rPr lang="en-US" sz="2000" dirty="0" smtClean="0">
                <a:latin typeface="Arial" charset="0"/>
                <a:ea typeface="ヒラギノ角ゴ Pro W3" charset="0"/>
                <a:cs typeface="ヒラギノ角ゴ Pro W3" charset="0"/>
              </a:rPr>
              <a:t>tolerated</a:t>
            </a:r>
          </a:p>
          <a:p>
            <a:pPr>
              <a:spcBef>
                <a:spcPts val="1080"/>
              </a:spcBef>
              <a:spcAft>
                <a:spcPct val="35000"/>
              </a:spcAft>
            </a:pPr>
            <a:r>
              <a:rPr lang="en-US" sz="2000" dirty="0" smtClean="0">
                <a:latin typeface="Arial" charset="0"/>
                <a:ea typeface="ヒラギノ角ゴ Pro W3" charset="0"/>
                <a:cs typeface="ヒラギノ角ゴ Pro W3" charset="0"/>
              </a:rPr>
              <a:t>OK to eat lunch but </a:t>
            </a:r>
            <a:r>
              <a:rPr lang="en-US" sz="2000" dirty="0">
                <a:solidFill>
                  <a:srgbClr val="FFFF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quietly</a:t>
            </a:r>
            <a:endParaRPr lang="en-US" sz="2000" dirty="0">
              <a:solidFill>
                <a:srgbClr val="FFFF00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  <a:p>
            <a:pPr>
              <a:spcBef>
                <a:spcPts val="1080"/>
              </a:spcBef>
              <a:spcAft>
                <a:spcPct val="35000"/>
              </a:spcAft>
            </a:pPr>
            <a:r>
              <a:rPr lang="en-US" sz="2000" dirty="0">
                <a:solidFill>
                  <a:srgbClr val="FFFF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Cell phones must be off, laptops closed.  No email or text messaging.</a:t>
            </a:r>
          </a:p>
          <a:p>
            <a:pPr>
              <a:spcBef>
                <a:spcPts val="1080"/>
              </a:spcBef>
              <a:spcAft>
                <a:spcPct val="35000"/>
              </a:spcAft>
            </a:pPr>
            <a:r>
              <a:rPr lang="en-US" sz="2000" dirty="0">
                <a:latin typeface="Arial" charset="0"/>
                <a:ea typeface="ヒラギノ角ゴ Pro W3" charset="0"/>
                <a:cs typeface="ヒラギノ角ゴ Pro W3" charset="0"/>
              </a:rPr>
              <a:t>If you must leave class early, please clear it with me prior to class and find a seat near the exit.</a:t>
            </a:r>
          </a:p>
          <a:p>
            <a:pPr>
              <a:spcBef>
                <a:spcPts val="1080"/>
              </a:spcBef>
              <a:spcAft>
                <a:spcPct val="35000"/>
              </a:spcAft>
            </a:pPr>
            <a:r>
              <a:rPr lang="en-US" sz="2000" dirty="0">
                <a:latin typeface="Arial" charset="0"/>
                <a:ea typeface="ヒラギノ角ゴ Pro W3" charset="0"/>
                <a:cs typeface="ヒラギノ角ゴ Pro W3" charset="0"/>
              </a:rPr>
              <a:t>I will do my best to keep the presentation and discussion lively and interesting!</a:t>
            </a:r>
          </a:p>
          <a:p>
            <a:pPr>
              <a:spcBef>
                <a:spcPts val="1080"/>
              </a:spcBef>
              <a:spcAft>
                <a:spcPct val="35000"/>
              </a:spcAft>
            </a:pPr>
            <a:r>
              <a:rPr lang="en-US" sz="2000" dirty="0">
                <a:latin typeface="Arial" charset="0"/>
                <a:ea typeface="ヒラギノ角ゴ Pro W3" charset="0"/>
                <a:cs typeface="ヒラギノ角ゴ Pro W3" charset="0"/>
              </a:rPr>
              <a:t>In return, I expect your attention and participation.  This will make your learning experience a gratifying one.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Guidelines for Assignments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" y="1501775"/>
            <a:ext cx="8843963" cy="5037138"/>
          </a:xfrm>
        </p:spPr>
        <p:txBody>
          <a:bodyPr/>
          <a:lstStyle/>
          <a:p>
            <a:r>
              <a:rPr lang="en-US" sz="2400" dirty="0">
                <a:latin typeface="Arial" charset="0"/>
                <a:ea typeface="ヒラギノ角ゴ Pro W3" charset="0"/>
                <a:cs typeface="ヒラギノ角ゴ Pro W3" charset="0"/>
              </a:rPr>
              <a:t>Your </a:t>
            </a:r>
            <a:r>
              <a:rPr lang="en-US" sz="2400" dirty="0" smtClean="0">
                <a:latin typeface="Arial" charset="0"/>
                <a:ea typeface="ヒラギノ角ゴ Pro W3" charset="0"/>
                <a:cs typeface="ヒラギノ角ゴ Pro W3" charset="0"/>
              </a:rPr>
              <a:t>written work </a:t>
            </a:r>
            <a:r>
              <a:rPr lang="en-US" sz="2400" dirty="0">
                <a:latin typeface="Arial" charset="0"/>
                <a:ea typeface="ヒラギノ角ゴ Pro W3" charset="0"/>
                <a:cs typeface="ヒラギノ角ゴ Pro W3" charset="0"/>
              </a:rPr>
              <a:t>should be clearly understandable</a:t>
            </a:r>
          </a:p>
          <a:p>
            <a:pPr lvl="1"/>
            <a:r>
              <a:rPr lang="en-US" sz="2000" dirty="0">
                <a:latin typeface="Arial" charset="0"/>
                <a:ea typeface="ヒラギノ角ゴ Pro W3" charset="0"/>
              </a:rPr>
              <a:t>If a friend of yours were to read your work, would he/she be able to understand exactly what you are trying to say?</a:t>
            </a:r>
          </a:p>
          <a:p>
            <a:pPr lvl="1"/>
            <a:r>
              <a:rPr lang="en-US" sz="2000" dirty="0">
                <a:latin typeface="Arial" charset="0"/>
                <a:ea typeface="ヒラギノ角ゴ Pro W3" charset="0"/>
              </a:rPr>
              <a:t>Use proper grammar, syntax, spelling</a:t>
            </a:r>
          </a:p>
          <a:p>
            <a:r>
              <a:rPr lang="en-US" sz="2400" dirty="0" err="1">
                <a:latin typeface="Arial" charset="0"/>
                <a:ea typeface="ヒラギノ角ゴ Pro W3" charset="0"/>
                <a:cs typeface="ヒラギノ角ゴ Pro W3" charset="0"/>
              </a:rPr>
              <a:t>Homeworks</a:t>
            </a:r>
            <a:r>
              <a:rPr lang="en-US" sz="2400" dirty="0">
                <a:latin typeface="Arial" charset="0"/>
                <a:ea typeface="ヒラギノ角ゴ Pro W3" charset="0"/>
                <a:cs typeface="ヒラギノ角ゴ Pro W3" charset="0"/>
              </a:rPr>
              <a:t>:</a:t>
            </a:r>
          </a:p>
          <a:p>
            <a:pPr lvl="1"/>
            <a:r>
              <a:rPr lang="en-US" sz="2000" dirty="0">
                <a:latin typeface="Arial" charset="0"/>
                <a:ea typeface="ヒラギノ角ゴ Pro W3" charset="0"/>
              </a:rPr>
              <a:t>Show your reasoning clearly (don</a:t>
            </a:r>
            <a:r>
              <a:rPr lang="ja-JP" altLang="en-US" sz="2000" dirty="0">
                <a:latin typeface="Arial" charset="0"/>
                <a:ea typeface="ヒラギノ角ゴ Pro W3" charset="0"/>
              </a:rPr>
              <a:t>’</a:t>
            </a:r>
            <a:r>
              <a:rPr lang="en-US" sz="2000" dirty="0">
                <a:latin typeface="Arial" charset="0"/>
                <a:ea typeface="ヒラギノ角ゴ Pro W3" charset="0"/>
              </a:rPr>
              <a:t>t just give the final answer)</a:t>
            </a:r>
          </a:p>
          <a:p>
            <a:pPr lvl="2"/>
            <a:r>
              <a:rPr lang="en-US" sz="2000" dirty="0">
                <a:latin typeface="Arial" charset="0"/>
                <a:ea typeface="ヒラギノ角ゴ Pro W3" charset="0"/>
              </a:rPr>
              <a:t>We will give partial credit for clear, logical reasoning even if the </a:t>
            </a:r>
            <a:r>
              <a:rPr lang="ja-JP" altLang="en-US" sz="2000" dirty="0">
                <a:latin typeface="Arial" charset="0"/>
                <a:ea typeface="ヒラギノ角ゴ Pro W3" charset="0"/>
              </a:rPr>
              <a:t>“</a:t>
            </a:r>
            <a:r>
              <a:rPr lang="en-US" sz="2000" dirty="0">
                <a:latin typeface="Arial" charset="0"/>
                <a:ea typeface="ヒラギノ角ゴ Pro W3" charset="0"/>
              </a:rPr>
              <a:t>bottom line</a:t>
            </a:r>
            <a:r>
              <a:rPr lang="ja-JP" altLang="en-US" sz="2000" dirty="0">
                <a:latin typeface="Arial" charset="0"/>
                <a:ea typeface="ヒラギノ角ゴ Pro W3" charset="0"/>
              </a:rPr>
              <a:t>”</a:t>
            </a:r>
            <a:r>
              <a:rPr lang="en-US" sz="2000" dirty="0">
                <a:latin typeface="Arial" charset="0"/>
                <a:ea typeface="ヒラギノ角ゴ Pro W3" charset="0"/>
              </a:rPr>
              <a:t> is wrong</a:t>
            </a:r>
          </a:p>
          <a:p>
            <a:pPr lvl="1"/>
            <a:r>
              <a:rPr lang="en-US" sz="2000" dirty="0">
                <a:latin typeface="Arial" charset="0"/>
                <a:ea typeface="ヒラギノ角ゴ Pro W3" charset="0"/>
              </a:rPr>
              <a:t>Include diagrams and sketches whenever they might add insight</a:t>
            </a:r>
          </a:p>
          <a:p>
            <a:pPr lvl="1"/>
            <a:r>
              <a:rPr lang="en-US" sz="2000" dirty="0">
                <a:latin typeface="Arial" charset="0"/>
                <a:ea typeface="ヒラギノ角ゴ Pro W3" charset="0"/>
              </a:rPr>
              <a:t>Answer word problems with complete sentences </a:t>
            </a:r>
          </a:p>
          <a:p>
            <a:pPr lvl="1"/>
            <a:r>
              <a:rPr lang="en-US" sz="2000" u="sng" dirty="0">
                <a:latin typeface="Arial" charset="0"/>
                <a:ea typeface="ヒラギノ角ゴ Pro W3" charset="0"/>
              </a:rPr>
              <a:t>Always</a:t>
            </a:r>
            <a:r>
              <a:rPr lang="en-US" sz="2000" dirty="0">
                <a:latin typeface="Arial" charset="0"/>
                <a:ea typeface="ヒラギノ角ゴ Pro W3" charset="0"/>
              </a:rPr>
              <a:t> show what units you are using!</a:t>
            </a:r>
          </a:p>
          <a:p>
            <a:pPr lvl="2"/>
            <a:r>
              <a:rPr lang="en-US" sz="2000" dirty="0">
                <a:latin typeface="Arial" charset="0"/>
                <a:ea typeface="ヒラギノ角ゴ Pro W3" charset="0"/>
              </a:rPr>
              <a:t>Meters/sec versus miles/hour versus furlongs/fortnight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Academic Integrity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>
                <a:solidFill>
                  <a:srgbClr val="FFFC12"/>
                </a:solidFill>
                <a:latin typeface="Arial" charset="0"/>
                <a:ea typeface="ヒラギノ角ゴ Pro W3" charset="0"/>
                <a:cs typeface="ヒラギノ角ゴ Pro W3" charset="0"/>
              </a:rPr>
              <a:t>What is cheating?</a:t>
            </a:r>
            <a:r>
              <a:rPr lang="en-US" sz="2000">
                <a:latin typeface="Arial" charset="0"/>
                <a:ea typeface="ヒラギノ角ゴ Pro W3" charset="0"/>
                <a:cs typeface="ヒラギノ角ゴ Pro W3" charset="0"/>
              </a:rPr>
              <a:t>  </a:t>
            </a:r>
            <a:r>
              <a:rPr lang="en-US" sz="2000">
                <a:solidFill>
                  <a:srgbClr val="FFFC12"/>
                </a:solidFill>
                <a:latin typeface="Arial" charset="0"/>
                <a:ea typeface="ヒラギノ角ゴ Pro W3" charset="0"/>
                <a:cs typeface="ヒラギノ角ゴ Pro W3" charset="0"/>
              </a:rPr>
              <a:t>Presenting someone else</a:t>
            </a:r>
            <a:r>
              <a:rPr lang="ja-JP" altLang="en-US" sz="2000">
                <a:solidFill>
                  <a:srgbClr val="FFFC12"/>
                </a:solidFill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en-US" sz="2000">
                <a:solidFill>
                  <a:srgbClr val="FFFC12"/>
                </a:solidFill>
                <a:latin typeface="Arial" charset="0"/>
                <a:ea typeface="ヒラギノ角ゴ Pro W3" charset="0"/>
                <a:cs typeface="ヒラギノ角ゴ Pro W3" charset="0"/>
              </a:rPr>
              <a:t>s work as your own.</a:t>
            </a:r>
            <a:r>
              <a:rPr lang="en-US" sz="2000">
                <a:latin typeface="Arial" charset="0"/>
                <a:ea typeface="ヒラギノ角ゴ Pro W3" charset="0"/>
                <a:cs typeface="ヒラギノ角ゴ Pro W3" charset="0"/>
              </a:rPr>
              <a:t>  </a:t>
            </a:r>
          </a:p>
          <a:p>
            <a:pPr>
              <a:lnSpc>
                <a:spcPct val="90000"/>
              </a:lnSpc>
            </a:pPr>
            <a:r>
              <a:rPr lang="en-US" sz="20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rPr>
              <a:t>Examples</a:t>
            </a:r>
            <a:r>
              <a:rPr lang="en-US" sz="2000">
                <a:latin typeface="Arial" charset="0"/>
                <a:ea typeface="ヒラギノ角ゴ Pro W3" charset="0"/>
                <a:cs typeface="ヒラギノ角ゴ Pro W3" charset="0"/>
              </a:rPr>
              <a:t>: </a:t>
            </a:r>
          </a:p>
          <a:p>
            <a:pPr lvl="1">
              <a:lnSpc>
                <a:spcPct val="90000"/>
              </a:lnSpc>
            </a:pPr>
            <a:r>
              <a:rPr lang="en-US" sz="1800">
                <a:latin typeface="Arial" charset="0"/>
                <a:ea typeface="ヒラギノ角ゴ Pro W3" charset="0"/>
              </a:rPr>
              <a:t>Copying another student's written homework</a:t>
            </a:r>
          </a:p>
          <a:p>
            <a:pPr lvl="1">
              <a:lnSpc>
                <a:spcPct val="90000"/>
              </a:lnSpc>
            </a:pPr>
            <a:r>
              <a:rPr lang="en-US" sz="1800">
                <a:latin typeface="Arial" charset="0"/>
                <a:ea typeface="ヒラギノ角ゴ Pro W3" charset="0"/>
              </a:rPr>
              <a:t>Allowing your own work to be copied  </a:t>
            </a:r>
          </a:p>
          <a:p>
            <a:pPr lvl="1">
              <a:lnSpc>
                <a:spcPct val="90000"/>
              </a:lnSpc>
            </a:pPr>
            <a:r>
              <a:rPr lang="en-US" sz="1800">
                <a:latin typeface="Arial" charset="0"/>
                <a:ea typeface="ヒラギノ角ゴ Pro W3" charset="0"/>
              </a:rPr>
              <a:t>Although you may discuss problems with fellow students, your collaboration must be at the level of ideas and concepts only</a:t>
            </a:r>
          </a:p>
          <a:p>
            <a:pPr>
              <a:lnSpc>
                <a:spcPct val="90000"/>
              </a:lnSpc>
            </a:pPr>
            <a:r>
              <a:rPr lang="en-US" sz="20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rPr>
              <a:t>Your homework, project reports, exams, etc. </a:t>
            </a:r>
            <a:r>
              <a:rPr lang="en-US" sz="2000" u="sng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rPr>
              <a:t>must be written in your own words</a:t>
            </a:r>
          </a:p>
          <a:p>
            <a:pPr>
              <a:lnSpc>
                <a:spcPct val="90000"/>
              </a:lnSpc>
            </a:pPr>
            <a:r>
              <a:rPr lang="en-US" sz="2000">
                <a:latin typeface="Arial" charset="0"/>
                <a:ea typeface="ヒラギノ角ゴ Pro W3" charset="0"/>
                <a:cs typeface="ヒラギノ角ゴ Pro W3" charset="0"/>
              </a:rPr>
              <a:t>Legitimate collaboration ends when you "lend", "borrow", or "trade" written solutions to problems</a:t>
            </a:r>
          </a:p>
          <a:p>
            <a:pPr>
              <a:lnSpc>
                <a:spcPct val="90000"/>
              </a:lnSpc>
            </a:pPr>
            <a:r>
              <a:rPr lang="en-US" sz="2000">
                <a:latin typeface="Arial" charset="0"/>
                <a:ea typeface="ヒラギノ角ゴ Pro W3" charset="0"/>
                <a:cs typeface="ヒラギノ角ゴ Pro W3" charset="0"/>
              </a:rPr>
              <a:t>Talk, discuss, argue with your classmates till you understand.  </a:t>
            </a:r>
            <a:r>
              <a:rPr lang="en-US" sz="20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rPr>
              <a:t>THEN write your OWN text or problem-set in your OWN words</a:t>
            </a:r>
            <a:r>
              <a:rPr lang="en-US" sz="2000">
                <a:latin typeface="Arial" charset="0"/>
                <a:ea typeface="ヒラギノ角ゴ Pro W3" charset="0"/>
                <a:cs typeface="ヒラギノ角ゴ Pro W3" charset="0"/>
              </a:rPr>
              <a:t>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254000" y="0"/>
            <a:ext cx="7162800" cy="1295400"/>
          </a:xfrm>
        </p:spPr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To enroll in the course if you are not already enrolled</a:t>
            </a:r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See Maria Sliwinski in the Astronomy Department Office (within the Physics Office)</a:t>
            </a:r>
          </a:p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Interdisciplinary Sciences Bldg rm 211</a:t>
            </a:r>
          </a:p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Phone number: 459-2844</a:t>
            </a:r>
          </a:p>
          <a:p>
            <a:r>
              <a:rPr lang="en-US" i="1">
                <a:latin typeface="Arial" charset="0"/>
                <a:ea typeface="ヒラギノ角ゴ Pro W3" charset="0"/>
                <a:cs typeface="ヒラギノ角ゴ Pro W3" charset="0"/>
              </a:rPr>
              <a:t>PLEASE</a:t>
            </a:r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: if you decide to drop the class, do so </a:t>
            </a:r>
            <a:r>
              <a:rPr lang="en-US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rPr>
              <a:t>promptly </a:t>
            </a:r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so that others can enroll – there are people waiting to join the class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Reading: Due Tuesday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35000"/>
              </a:spcBef>
            </a:pPr>
            <a:r>
              <a:rPr lang="en-US" dirty="0" smtClean="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rPr>
              <a:t>Buy Textbook</a:t>
            </a:r>
          </a:p>
          <a:p>
            <a:pPr>
              <a:spcBef>
                <a:spcPct val="35000"/>
              </a:spcBef>
            </a:pPr>
            <a:r>
              <a:rPr lang="en-US" dirty="0" smtClean="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rPr>
              <a:t>Read Syllabus (class handout today; on web)</a:t>
            </a:r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>
              <a:spcBef>
                <a:spcPct val="35000"/>
              </a:spcBef>
            </a:pPr>
            <a:r>
              <a:rPr lang="en-US" dirty="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rPr>
              <a:t>Reading</a:t>
            </a: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:  </a:t>
            </a:r>
          </a:p>
          <a:p>
            <a:pPr lvl="1">
              <a:spcBef>
                <a:spcPct val="35000"/>
              </a:spcBef>
            </a:pPr>
            <a:r>
              <a:rPr lang="en-US" dirty="0">
                <a:latin typeface="Arial" charset="0"/>
                <a:ea typeface="ヒラギノ角ゴ Pro W3" charset="0"/>
              </a:rPr>
              <a:t>The Cosmic Perspective: The Solar System</a:t>
            </a:r>
          </a:p>
          <a:p>
            <a:pPr lvl="2">
              <a:spcBef>
                <a:spcPct val="35000"/>
              </a:spcBef>
            </a:pPr>
            <a:r>
              <a:rPr lang="en-US" dirty="0" smtClean="0">
                <a:latin typeface="Arial" charset="0"/>
                <a:ea typeface="ヒラギノ角ゴ Pro W3" charset="0"/>
              </a:rPr>
              <a:t>Pages XXII-XXIV</a:t>
            </a:r>
          </a:p>
          <a:p>
            <a:pPr lvl="2">
              <a:spcBef>
                <a:spcPct val="35000"/>
              </a:spcBef>
            </a:pPr>
            <a:r>
              <a:rPr lang="en-US" dirty="0" smtClean="0">
                <a:latin typeface="Arial" charset="0"/>
                <a:ea typeface="ヒラギノ角ゴ Pro W3" charset="0"/>
              </a:rPr>
              <a:t>Chapter </a:t>
            </a:r>
            <a:r>
              <a:rPr lang="en-US" dirty="0">
                <a:latin typeface="Arial" charset="0"/>
                <a:ea typeface="ヒラギノ角ゴ Pro W3" charset="0"/>
              </a:rPr>
              <a:t>1:  </a:t>
            </a:r>
            <a:r>
              <a:rPr lang="en-US" dirty="0" smtClean="0">
                <a:latin typeface="Arial" charset="0"/>
                <a:ea typeface="ヒラギノ角ゴ Pro W3" charset="0"/>
              </a:rPr>
              <a:t>A Modern View of </a:t>
            </a:r>
            <a:r>
              <a:rPr lang="en-US" dirty="0">
                <a:latin typeface="Arial" charset="0"/>
                <a:ea typeface="ヒラギノ角ゴ Pro W3" charset="0"/>
              </a:rPr>
              <a:t>the Universe</a:t>
            </a:r>
          </a:p>
          <a:p>
            <a:pPr lvl="2">
              <a:spcBef>
                <a:spcPct val="35000"/>
              </a:spcBef>
            </a:pPr>
            <a:r>
              <a:rPr lang="en-US" dirty="0">
                <a:latin typeface="Arial" charset="0"/>
                <a:ea typeface="ヒラギノ角ゴ Pro W3" charset="0"/>
              </a:rPr>
              <a:t>Chapter </a:t>
            </a:r>
            <a:r>
              <a:rPr lang="en-US" dirty="0" smtClean="0">
                <a:latin typeface="Arial" charset="0"/>
                <a:ea typeface="ヒラギノ角ゴ Pro W3" charset="0"/>
              </a:rPr>
              <a:t>2: Discovering the Universe for Yourself</a:t>
            </a:r>
            <a:endParaRPr lang="en-US" dirty="0">
              <a:latin typeface="Arial" charset="0"/>
              <a:ea typeface="ヒラギノ角ゴ Pro W3" charset="0"/>
            </a:endParaRPr>
          </a:p>
          <a:p>
            <a:pPr lvl="2">
              <a:spcBef>
                <a:spcPct val="35000"/>
              </a:spcBef>
            </a:pPr>
            <a:endParaRPr lang="en-US" dirty="0">
              <a:latin typeface="Arial" charset="0"/>
              <a:ea typeface="ヒラギノ角ゴ Pro W3" charset="0"/>
            </a:endParaRPr>
          </a:p>
          <a:p>
            <a:pPr>
              <a:spcBef>
                <a:spcPct val="35000"/>
              </a:spcBef>
            </a:pPr>
            <a:r>
              <a:rPr lang="en-US" dirty="0" smtClean="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rPr>
              <a:t>There </a:t>
            </a:r>
            <a:r>
              <a:rPr lang="en-US" dirty="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rPr>
              <a:t>will be a Reading Quiz at start of class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ヒラギノ角ゴ Pro W3" charset="0"/>
                <a:cs typeface="ヒラギノ角ゴ Pro W3" charset="0"/>
              </a:rPr>
              <a:t>First </a:t>
            </a:r>
            <a:r>
              <a:rPr lang="en-US" smtClean="0">
                <a:latin typeface="Arial" charset="0"/>
                <a:ea typeface="ヒラギノ角ゴ Pro W3" charset="0"/>
                <a:cs typeface="ヒラギノ角ゴ Pro W3" charset="0"/>
              </a:rPr>
              <a:t>Homework Assignment</a:t>
            </a:r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8763" y="1628775"/>
            <a:ext cx="8534400" cy="4876800"/>
          </a:xfrm>
        </p:spPr>
        <p:txBody>
          <a:bodyPr/>
          <a:lstStyle/>
          <a:p>
            <a:r>
              <a:rPr lang="en-US" dirty="0" smtClean="0">
                <a:solidFill>
                  <a:srgbClr val="FFCD7F"/>
                </a:solidFill>
                <a:latin typeface="Arial" charset="0"/>
                <a:ea typeface="ヒラギノ角ゴ Pro W3" charset="0"/>
                <a:cs typeface="ヒラギノ角ゴ Pro W3" charset="0"/>
              </a:rPr>
              <a:t>Due this Thursday April 3</a:t>
            </a:r>
            <a:r>
              <a:rPr lang="en-US" baseline="30000" dirty="0" smtClean="0">
                <a:solidFill>
                  <a:srgbClr val="FFCD7F"/>
                </a:solidFill>
                <a:latin typeface="Arial" charset="0"/>
                <a:ea typeface="ヒラギノ角ゴ Pro W3" charset="0"/>
                <a:cs typeface="ヒラギノ角ゴ Pro W3" charset="0"/>
              </a:rPr>
              <a:t>rd</a:t>
            </a:r>
            <a:r>
              <a:rPr lang="en-US" dirty="0" smtClean="0">
                <a:solidFill>
                  <a:srgbClr val="FFCD7F"/>
                </a:solidFill>
                <a:latin typeface="Arial" charset="0"/>
                <a:ea typeface="ヒラギノ角ゴ Pro W3" charset="0"/>
                <a:cs typeface="ヒラギノ角ゴ Pro W3" charset="0"/>
              </a:rPr>
              <a:t>: Homework 1: </a:t>
            </a:r>
            <a:r>
              <a:rPr lang="en-US" dirty="0">
                <a:solidFill>
                  <a:srgbClr val="FFCD7F"/>
                </a:solidFill>
                <a:latin typeface="Arial" charset="0"/>
                <a:ea typeface="ヒラギノ角ゴ Pro W3" charset="0"/>
                <a:cs typeface="ヒラギノ角ゴ Pro W3" charset="0"/>
              </a:rPr>
              <a:t>tell me a bit about yourself.</a:t>
            </a:r>
          </a:p>
          <a:p>
            <a:pPr lvl="1"/>
            <a:r>
              <a:rPr lang="en-US" dirty="0">
                <a:latin typeface="Arial" charset="0"/>
                <a:ea typeface="ヒラギノ角ゴ Pro W3" charset="0"/>
              </a:rPr>
              <a:t>Email </a:t>
            </a:r>
            <a:r>
              <a:rPr lang="en-US" dirty="0" smtClean="0">
                <a:latin typeface="Arial" charset="0"/>
                <a:ea typeface="ヒラギノ角ゴ Pro W3" charset="0"/>
              </a:rPr>
              <a:t>homework </a:t>
            </a:r>
            <a:r>
              <a:rPr lang="en-US" dirty="0">
                <a:latin typeface="Arial" charset="0"/>
                <a:ea typeface="ヒラギノ角ゴ Pro W3" charset="0"/>
              </a:rPr>
              <a:t>to me from the email address you use the most.  I will log this as the email address to use for </a:t>
            </a:r>
            <a:r>
              <a:rPr lang="en-US" dirty="0" smtClean="0">
                <a:latin typeface="Arial" charset="0"/>
                <a:ea typeface="ヒラギノ角ゴ Pro W3" charset="0"/>
              </a:rPr>
              <a:t>class announcements etc.</a:t>
            </a:r>
            <a:endParaRPr lang="en-US" dirty="0">
              <a:latin typeface="Arial" charset="0"/>
              <a:ea typeface="ヒラギノ角ゴ Pro W3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Strike Wed and Thurs this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live on campus</a:t>
            </a:r>
          </a:p>
          <a:p>
            <a:r>
              <a:rPr lang="en-US" dirty="0" smtClean="0"/>
              <a:t>I will teach a class Thursday for those who choose to come</a:t>
            </a:r>
          </a:p>
          <a:p>
            <a:r>
              <a:rPr lang="en-US" dirty="0" smtClean="0"/>
              <a:t>I will put the lecture (in PowerPoint and PDF) on the class website</a:t>
            </a:r>
          </a:p>
          <a:p>
            <a:r>
              <a:rPr lang="en-US" dirty="0" smtClean="0"/>
              <a:t>I will expect those who choose not to come to class to read the lecture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203073"/>
      </p:ext>
    </p:extLst>
  </p:cSld>
  <p:clrMapOvr>
    <a:masterClrMapping/>
  </p:clrMapOvr>
  <p:transition xmlns:p14="http://schemas.microsoft.com/office/powerpoint/2010/main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Our Own Solar System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>
                <a:latin typeface="Arial" charset="0"/>
                <a:ea typeface="ヒラギノ角ゴ Pro W3" charset="0"/>
                <a:cs typeface="ヒラギノ角ゴ Pro W3" charset="0"/>
              </a:rPr>
              <a:t>Inhabitants: </a:t>
            </a:r>
            <a:r>
              <a:rPr lang="en-US" sz="2400" u="sng">
                <a:latin typeface="Arial" charset="0"/>
                <a:ea typeface="ヒラギノ角ゴ Pro W3" charset="0"/>
                <a:cs typeface="ヒラギノ角ゴ Pro W3" charset="0"/>
              </a:rPr>
              <a:t>Sun, planets</a:t>
            </a:r>
            <a:r>
              <a:rPr lang="en-US" sz="2400">
                <a:latin typeface="Arial" charset="0"/>
                <a:ea typeface="ヒラギノ角ゴ Pro W3" charset="0"/>
                <a:cs typeface="ヒラギノ角ゴ Pro W3" charset="0"/>
              </a:rPr>
              <a:t>, asteroids, comets</a:t>
            </a:r>
          </a:p>
          <a:p>
            <a:pPr>
              <a:lnSpc>
                <a:spcPct val="90000"/>
              </a:lnSpc>
            </a:pPr>
            <a:endParaRPr lang="en-US" sz="2400">
              <a:latin typeface="Arial" charset="0"/>
              <a:ea typeface="ヒラギノ角ゴ Pro W3" charset="0"/>
              <a:cs typeface="ヒラギノ角ゴ Pro W3" charset="0"/>
            </a:endParaRPr>
          </a:p>
          <a:p>
            <a:pPr>
              <a:lnSpc>
                <a:spcPct val="90000"/>
              </a:lnSpc>
            </a:pPr>
            <a:endParaRPr lang="en-US" sz="2400">
              <a:latin typeface="Arial" charset="0"/>
              <a:ea typeface="ヒラギノ角ゴ Pro W3" charset="0"/>
              <a:cs typeface="ヒラギノ角ゴ Pro W3" charset="0"/>
            </a:endParaRPr>
          </a:p>
          <a:p>
            <a:pPr>
              <a:lnSpc>
                <a:spcPct val="90000"/>
              </a:lnSpc>
            </a:pPr>
            <a:endParaRPr lang="en-US" sz="2400">
              <a:latin typeface="Arial" charset="0"/>
              <a:ea typeface="ヒラギノ角ゴ Pro W3" charset="0"/>
              <a:cs typeface="ヒラギノ角ゴ Pro W3" charset="0"/>
            </a:endParaRPr>
          </a:p>
          <a:p>
            <a:pPr>
              <a:lnSpc>
                <a:spcPct val="90000"/>
              </a:lnSpc>
            </a:pPr>
            <a:endParaRPr lang="en-US" sz="2400">
              <a:latin typeface="Arial" charset="0"/>
              <a:ea typeface="ヒラギノ角ゴ Pro W3" charset="0"/>
              <a:cs typeface="ヒラギノ角ゴ Pro W3" charset="0"/>
            </a:endParaRPr>
          </a:p>
          <a:p>
            <a:pPr>
              <a:lnSpc>
                <a:spcPct val="90000"/>
              </a:lnSpc>
            </a:pPr>
            <a:endParaRPr lang="en-US" sz="2400">
              <a:latin typeface="Arial" charset="0"/>
              <a:ea typeface="ヒラギノ角ゴ Pro W3" charset="0"/>
              <a:cs typeface="ヒラギノ角ゴ Pro W3" charset="0"/>
            </a:endParaRPr>
          </a:p>
          <a:p>
            <a:pPr>
              <a:spcBef>
                <a:spcPct val="20000"/>
              </a:spcBef>
            </a:pPr>
            <a:r>
              <a:rPr lang="en-US" sz="2400">
                <a:latin typeface="Arial" charset="0"/>
                <a:ea typeface="ヒラギノ角ゴ Pro W3" charset="0"/>
                <a:cs typeface="ヒラギノ角ゴ Pro W3" charset="0"/>
              </a:rPr>
              <a:t>Relative </a:t>
            </a:r>
            <a:r>
              <a:rPr lang="en-US" sz="2400" u="sng">
                <a:latin typeface="Arial" charset="0"/>
                <a:ea typeface="ヒラギノ角ゴ Pro W3" charset="0"/>
                <a:cs typeface="ヒラギノ角ゴ Pro W3" charset="0"/>
              </a:rPr>
              <a:t>sizes </a:t>
            </a:r>
            <a:r>
              <a:rPr lang="en-US" sz="2400">
                <a:latin typeface="Arial" charset="0"/>
                <a:ea typeface="ヒラギノ角ゴ Pro W3" charset="0"/>
                <a:cs typeface="ヒラギノ角ゴ Pro W3" charset="0"/>
              </a:rPr>
              <a:t>are in correct proportions</a:t>
            </a:r>
          </a:p>
          <a:p>
            <a:pPr>
              <a:spcBef>
                <a:spcPct val="20000"/>
              </a:spcBef>
            </a:pPr>
            <a:r>
              <a:rPr lang="en-US" sz="2400">
                <a:latin typeface="Arial" charset="0"/>
                <a:ea typeface="ヒラギノ角ゴ Pro W3" charset="0"/>
                <a:cs typeface="ヒラギノ角ゴ Pro W3" charset="0"/>
              </a:rPr>
              <a:t>Relative </a:t>
            </a:r>
            <a:r>
              <a:rPr lang="en-US" sz="2400" u="sng">
                <a:latin typeface="Arial" charset="0"/>
                <a:ea typeface="ヒラギノ角ゴ Pro W3" charset="0"/>
                <a:cs typeface="ヒラギノ角ゴ Pro W3" charset="0"/>
              </a:rPr>
              <a:t>distances </a:t>
            </a:r>
            <a:r>
              <a:rPr lang="en-US" sz="2400">
                <a:latin typeface="Arial" charset="0"/>
                <a:ea typeface="ヒラギノ角ゴ Pro W3" charset="0"/>
                <a:cs typeface="ヒラギノ角ゴ Pro W3" charset="0"/>
              </a:rPr>
              <a:t>are all wrong here</a:t>
            </a:r>
          </a:p>
        </p:txBody>
      </p:sp>
      <p:pic>
        <p:nvPicPr>
          <p:cNvPr id="28676" name="Picture 6" descr="Sun_Planets_To_Scale"/>
          <p:cNvPicPr>
            <a:picLocks noChangeAspect="1" noChangeArrowheads="1"/>
          </p:cNvPicPr>
          <p:nvPr/>
        </p:nvPicPr>
        <p:blipFill>
          <a:blip r:embed="rId3">
            <a:lum brigh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1355725"/>
            <a:ext cx="8716963" cy="424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+mj-ea"/>
              <a:cs typeface="+mj-cs"/>
            </a:endParaRP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Most important: Give yourself room to have fun</a:t>
            </a:r>
          </a:p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Go outside at </a:t>
            </a:r>
            <a:r>
              <a:rPr lang="en-US" dirty="0" smtClean="0">
                <a:latin typeface="Arial" charset="0"/>
                <a:ea typeface="ヒラギノ角ゴ Pro W3" charset="0"/>
                <a:cs typeface="ヒラギノ角ゴ Pro W3" charset="0"/>
              </a:rPr>
              <a:t>night; </a:t>
            </a: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look at the </a:t>
            </a:r>
            <a:r>
              <a:rPr lang="en-US" dirty="0" smtClean="0">
                <a:latin typeface="Arial" charset="0"/>
                <a:ea typeface="ヒラギノ角ゴ Pro W3" charset="0"/>
                <a:cs typeface="ヒラギノ角ゴ Pro W3" charset="0"/>
              </a:rPr>
              <a:t>planets and stars</a:t>
            </a:r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 lvl="1"/>
            <a:r>
              <a:rPr lang="en-US" dirty="0">
                <a:latin typeface="Arial" charset="0"/>
                <a:ea typeface="ヒラギノ角ゴ Pro W3" charset="0"/>
              </a:rPr>
              <a:t> We will learn how to find </a:t>
            </a:r>
            <a:r>
              <a:rPr lang="en-US" dirty="0" smtClean="0">
                <a:latin typeface="Arial" charset="0"/>
                <a:ea typeface="ヒラギノ角ゴ Pro W3" charset="0"/>
              </a:rPr>
              <a:t>planets using </a:t>
            </a:r>
            <a:r>
              <a:rPr lang="en-US" dirty="0" err="1">
                <a:latin typeface="Arial" charset="0"/>
                <a:ea typeface="ヒラギノ角ゴ Pro W3" charset="0"/>
              </a:rPr>
              <a:t>Stellarium</a:t>
            </a:r>
            <a:endParaRPr lang="en-US" dirty="0">
              <a:latin typeface="Arial" charset="0"/>
              <a:ea typeface="ヒラギノ角ゴ Pro W3" charset="0"/>
            </a:endParaRPr>
          </a:p>
          <a:p>
            <a:pPr lvl="1"/>
            <a:endParaRPr lang="en-US" dirty="0">
              <a:latin typeface="Arial" charset="0"/>
              <a:ea typeface="ヒラギノ角ゴ Pro W3" charset="0"/>
            </a:endParaRPr>
          </a:p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The Solar System is an amazing place!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Sub-categories of planets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sz="2400">
              <a:latin typeface="Arial" charset="0"/>
              <a:ea typeface="ヒラギノ角ゴ Pro W3" charset="0"/>
              <a:cs typeface="ヒラギノ角ゴ Pro W3" charset="0"/>
            </a:endParaRPr>
          </a:p>
          <a:p>
            <a:pPr>
              <a:lnSpc>
                <a:spcPct val="90000"/>
              </a:lnSpc>
            </a:pPr>
            <a:endParaRPr lang="en-US" sz="2400">
              <a:latin typeface="Arial" charset="0"/>
              <a:ea typeface="ヒラギノ角ゴ Pro W3" charset="0"/>
              <a:cs typeface="ヒラギノ角ゴ Pro W3" charset="0"/>
            </a:endParaRPr>
          </a:p>
          <a:p>
            <a:pPr>
              <a:lnSpc>
                <a:spcPct val="90000"/>
              </a:lnSpc>
            </a:pPr>
            <a:endParaRPr lang="en-US" sz="2400">
              <a:latin typeface="Arial" charset="0"/>
              <a:ea typeface="ヒラギノ角ゴ Pro W3" charset="0"/>
              <a:cs typeface="ヒラギノ角ゴ Pro W3" charset="0"/>
            </a:endParaRPr>
          </a:p>
          <a:p>
            <a:pPr>
              <a:lnSpc>
                <a:spcPct val="90000"/>
              </a:lnSpc>
            </a:pPr>
            <a:endParaRPr lang="en-US" sz="2400">
              <a:latin typeface="Arial" charset="0"/>
              <a:ea typeface="ヒラギノ角ゴ Pro W3" charset="0"/>
              <a:cs typeface="ヒラギノ角ゴ Pro W3" charset="0"/>
            </a:endParaRPr>
          </a:p>
          <a:p>
            <a:pPr>
              <a:lnSpc>
                <a:spcPct val="90000"/>
              </a:lnSpc>
            </a:pPr>
            <a:endParaRPr lang="en-US" sz="2400">
              <a:latin typeface="Arial" charset="0"/>
              <a:ea typeface="ヒラギノ角ゴ Pro W3" charset="0"/>
              <a:cs typeface="ヒラギノ角ゴ Pro W3" charset="0"/>
            </a:endParaRPr>
          </a:p>
          <a:p>
            <a:pPr>
              <a:lnSpc>
                <a:spcPct val="90000"/>
              </a:lnSpc>
            </a:pPr>
            <a:endParaRPr lang="en-US" sz="2400">
              <a:latin typeface="Arial" charset="0"/>
              <a:ea typeface="ヒラギノ角ゴ Pro W3" charset="0"/>
              <a:cs typeface="ヒラギノ角ゴ Pro W3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>
                <a:latin typeface="Arial" charset="0"/>
                <a:ea typeface="ヒラギノ角ゴ Pro W3" charset="0"/>
                <a:cs typeface="ヒラギノ角ゴ Pro W3" charset="0"/>
              </a:rPr>
              <a:t>	</a:t>
            </a:r>
          </a:p>
        </p:txBody>
      </p:sp>
      <p:pic>
        <p:nvPicPr>
          <p:cNvPr id="30724" name="Picture 16" descr="Sun_Planets_To_Scale"/>
          <p:cNvPicPr>
            <a:picLocks noChangeAspect="1" noChangeArrowheads="1"/>
          </p:cNvPicPr>
          <p:nvPr/>
        </p:nvPicPr>
        <p:blipFill>
          <a:blip r:embed="rId3">
            <a:lum brigh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1355725"/>
            <a:ext cx="8716963" cy="424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456113" y="2959100"/>
            <a:ext cx="1979612" cy="839788"/>
            <a:chOff x="268" y="3791"/>
            <a:chExt cx="980" cy="529"/>
          </a:xfrm>
        </p:grpSpPr>
        <p:sp>
          <p:nvSpPr>
            <p:cNvPr id="30733" name="AutoShape 6"/>
            <p:cNvSpPr>
              <a:spLocks/>
            </p:cNvSpPr>
            <p:nvPr/>
          </p:nvSpPr>
          <p:spPr bwMode="auto">
            <a:xfrm rot="16166262" flipV="1">
              <a:off x="617" y="3522"/>
              <a:ext cx="229" cy="768"/>
            </a:xfrm>
            <a:prstGeom prst="leftBrace">
              <a:avLst>
                <a:gd name="adj1" fmla="val 27948"/>
                <a:gd name="adj2" fmla="val 50000"/>
              </a:avLst>
            </a:prstGeom>
            <a:noFill/>
            <a:ln w="381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4" name="Text Box 7"/>
            <p:cNvSpPr txBox="1">
              <a:spLocks noChangeArrowheads="1"/>
            </p:cNvSpPr>
            <p:nvPr/>
          </p:nvSpPr>
          <p:spPr bwMode="auto">
            <a:xfrm>
              <a:off x="268" y="4032"/>
              <a:ext cx="9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2pPr>
              <a:lvl3pPr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3pPr>
              <a:lvl4pPr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4pPr>
              <a:lvl5pPr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r>
                <a:rPr lang="ja-JP" altLang="en-US">
                  <a:latin typeface="Helvetica" charset="0"/>
                </a:rPr>
                <a:t>“</a:t>
              </a:r>
              <a:r>
                <a:rPr lang="en-US">
                  <a:latin typeface="Helvetica" charset="0"/>
                </a:rPr>
                <a:t>Terrestrial</a:t>
              </a:r>
              <a:r>
                <a:rPr lang="ja-JP" altLang="en-US">
                  <a:latin typeface="Helvetica" charset="0"/>
                </a:rPr>
                <a:t>”</a:t>
              </a:r>
              <a:endParaRPr lang="en-US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1446213" y="4733925"/>
            <a:ext cx="2954337" cy="884238"/>
            <a:chOff x="1436" y="3763"/>
            <a:chExt cx="3787" cy="557"/>
          </a:xfrm>
        </p:grpSpPr>
        <p:sp>
          <p:nvSpPr>
            <p:cNvPr id="30731" name="AutoShape 9"/>
            <p:cNvSpPr>
              <a:spLocks/>
            </p:cNvSpPr>
            <p:nvPr/>
          </p:nvSpPr>
          <p:spPr bwMode="auto">
            <a:xfrm rot="-5433738">
              <a:off x="3178" y="2021"/>
              <a:ext cx="304" cy="3787"/>
            </a:xfrm>
            <a:prstGeom prst="leftBrace">
              <a:avLst>
                <a:gd name="adj1" fmla="val 103810"/>
                <a:gd name="adj2" fmla="val 50000"/>
              </a:avLst>
            </a:prstGeom>
            <a:noFill/>
            <a:ln w="381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2" name="Text Box 10"/>
            <p:cNvSpPr txBox="1">
              <a:spLocks noChangeArrowheads="1"/>
            </p:cNvSpPr>
            <p:nvPr/>
          </p:nvSpPr>
          <p:spPr bwMode="auto">
            <a:xfrm>
              <a:off x="2521" y="4032"/>
              <a:ext cx="162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2pPr>
              <a:lvl3pPr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3pPr>
              <a:lvl4pPr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4pPr>
              <a:lvl5pPr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r>
                <a:rPr lang="ja-JP" altLang="en-US">
                  <a:latin typeface="Helvetica" charset="0"/>
                </a:rPr>
                <a:t>“</a:t>
              </a:r>
              <a:r>
                <a:rPr lang="en-US">
                  <a:latin typeface="Helvetica" charset="0"/>
                </a:rPr>
                <a:t>Giant</a:t>
              </a:r>
              <a:r>
                <a:rPr lang="ja-JP" altLang="en-US">
                  <a:latin typeface="Helvetica" charset="0"/>
                </a:rPr>
                <a:t>”</a:t>
              </a:r>
              <a:endParaRPr lang="en-US"/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0" y="5194300"/>
            <a:ext cx="2882900" cy="1368425"/>
            <a:chOff x="0" y="3272"/>
            <a:chExt cx="1816" cy="862"/>
          </a:xfrm>
        </p:grpSpPr>
        <p:sp>
          <p:nvSpPr>
            <p:cNvPr id="30728" name="Line 12"/>
            <p:cNvSpPr>
              <a:spLocks noChangeShapeType="1"/>
            </p:cNvSpPr>
            <p:nvPr/>
          </p:nvSpPr>
          <p:spPr bwMode="auto">
            <a:xfrm flipV="1">
              <a:off x="720" y="3272"/>
              <a:ext cx="30" cy="623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29" name="Text Box 13"/>
            <p:cNvSpPr txBox="1">
              <a:spLocks noChangeArrowheads="1"/>
            </p:cNvSpPr>
            <p:nvPr/>
          </p:nvSpPr>
          <p:spPr bwMode="auto">
            <a:xfrm>
              <a:off x="0" y="3884"/>
              <a:ext cx="18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2pPr>
              <a:lvl3pPr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3pPr>
              <a:lvl4pPr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4pPr>
              <a:lvl5pPr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r>
                <a:rPr lang="ja-JP" altLang="en-US" sz="2000">
                  <a:latin typeface="Helvetica" charset="0"/>
                </a:rPr>
                <a:t>“</a:t>
              </a:r>
              <a:r>
                <a:rPr lang="en-US" sz="2000">
                  <a:latin typeface="Helvetica" charset="0"/>
                </a:rPr>
                <a:t>Dwarf Planets</a:t>
              </a:r>
              <a:r>
                <a:rPr lang="ja-JP" altLang="en-US" sz="2000">
                  <a:latin typeface="Helvetica" charset="0"/>
                </a:rPr>
                <a:t>”</a:t>
              </a:r>
              <a:endParaRPr lang="en-US" sz="2000">
                <a:latin typeface="Helvetica" charset="0"/>
              </a:endParaRPr>
            </a:p>
          </p:txBody>
        </p:sp>
        <p:sp>
          <p:nvSpPr>
            <p:cNvPr id="30730" name="Line 17"/>
            <p:cNvSpPr>
              <a:spLocks noChangeShapeType="1"/>
            </p:cNvSpPr>
            <p:nvPr/>
          </p:nvSpPr>
          <p:spPr bwMode="auto">
            <a:xfrm flipH="1" flipV="1">
              <a:off x="462" y="3394"/>
              <a:ext cx="200" cy="495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Status of (poor old) Pluto?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5191125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In 2007 the International Astronomical Union voted that Pluto and bodies like it were </a:t>
            </a:r>
            <a:r>
              <a:rPr lang="ja-JP" altLang="en-US">
                <a:latin typeface="Arial" charset="0"/>
                <a:ea typeface="ヒラギノ角ゴ Pro W3" charset="0"/>
                <a:cs typeface="ヒラギノ角ゴ Pro W3" charset="0"/>
              </a:rPr>
              <a:t>“</a:t>
            </a:r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dwarf planets</a:t>
            </a:r>
            <a:r>
              <a:rPr lang="ja-JP" altLang="en-US">
                <a:latin typeface="Arial" charset="0"/>
                <a:ea typeface="ヒラギノ角ゴ Pro W3" charset="0"/>
                <a:cs typeface="ヒラギノ角ゴ Pro W3" charset="0"/>
              </a:rPr>
              <a:t>”</a:t>
            </a:r>
            <a:endParaRPr lang="en-US">
              <a:latin typeface="Arial" charset="0"/>
              <a:ea typeface="ヒラギノ角ゴ Pro W3" charset="0"/>
              <a:cs typeface="ヒラギノ角ゴ Pro W3" charset="0"/>
            </a:endParaRPr>
          </a:p>
          <a:p>
            <a:pPr>
              <a:lnSpc>
                <a:spcPct val="90000"/>
              </a:lnSpc>
            </a:pPr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Not </a:t>
            </a:r>
            <a:r>
              <a:rPr lang="ja-JP" altLang="en-US">
                <a:latin typeface="Arial" charset="0"/>
                <a:ea typeface="ヒラギノ角ゴ Pro W3" charset="0"/>
                <a:cs typeface="ヒラギノ角ゴ Pro W3" charset="0"/>
              </a:rPr>
              <a:t>“</a:t>
            </a:r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real planets</a:t>
            </a:r>
            <a:r>
              <a:rPr lang="ja-JP" altLang="en-US">
                <a:latin typeface="Arial" charset="0"/>
                <a:ea typeface="ヒラギノ角ゴ Pro W3" charset="0"/>
                <a:cs typeface="ヒラギノ角ゴ Pro W3" charset="0"/>
              </a:rPr>
              <a:t>”</a:t>
            </a:r>
            <a:endParaRPr lang="en-US">
              <a:latin typeface="Arial" charset="0"/>
              <a:ea typeface="ヒラギノ角ゴ Pro W3" charset="0"/>
              <a:cs typeface="ヒラギノ角ゴ Pro W3" charset="0"/>
            </a:endParaRPr>
          </a:p>
          <a:p>
            <a:pPr>
              <a:lnSpc>
                <a:spcPct val="90000"/>
              </a:lnSpc>
            </a:pPr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Very contentious!</a:t>
            </a:r>
          </a:p>
          <a:p>
            <a:pPr>
              <a:lnSpc>
                <a:spcPct val="90000"/>
              </a:lnSpc>
            </a:pPr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We</a:t>
            </a:r>
            <a:r>
              <a:rPr lang="ja-JP" altLang="en-US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ll discuss this in a later lecture</a:t>
            </a:r>
          </a:p>
        </p:txBody>
      </p:sp>
      <p:pic>
        <p:nvPicPr>
          <p:cNvPr id="32772" name="Picture 5" descr="minorplanetcompare2_moon"/>
          <p:cNvPicPr>
            <a:picLocks noChangeAspect="1" noChangeArrowheads="1"/>
          </p:cNvPicPr>
          <p:nvPr/>
        </p:nvPicPr>
        <p:blipFill>
          <a:blip r:embed="rId3">
            <a:lum brigh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238" y="1498600"/>
            <a:ext cx="282257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086" name="Picture 6" descr="BringBackPlanetPlu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775" y="1357313"/>
            <a:ext cx="4446588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98975" y="6024563"/>
            <a:ext cx="4645025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It turns out there are many Pluto-like </a:t>
            </a:r>
            <a:br>
              <a:rPr lang="en-US" sz="2000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</a:br>
            <a:r>
              <a:rPr lang="en-US" sz="2000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objects in our Solar System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How to remember order of planets?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>
                <a:latin typeface="Arial" charset="0"/>
                <a:ea typeface="ヒラギノ角ゴ Pro W3" charset="0"/>
                <a:cs typeface="ヒラギノ角ゴ Pro W3" charset="0"/>
              </a:rPr>
              <a:t>Mercury Venus Earth Mars Jupiter Saturn Uranus Neptune (Pluto?)</a:t>
            </a:r>
          </a:p>
          <a:p>
            <a:r>
              <a:rPr lang="en-US" sz="2000">
                <a:latin typeface="Arial" charset="0"/>
                <a:ea typeface="ヒラギノ角ゴ Pro W3" charset="0"/>
                <a:cs typeface="ヒラギノ角ゴ Pro W3" charset="0"/>
              </a:rPr>
              <a:t>Mnemonic: a sentence with same first letters of words.  Helps remember a list.  Examples for the original nine planets:</a:t>
            </a:r>
          </a:p>
          <a:p>
            <a:pPr marL="628650" lvl="1"/>
            <a:r>
              <a:rPr lang="en-US" sz="1800">
                <a:solidFill>
                  <a:schemeClr val="tx2"/>
                </a:solidFill>
                <a:latin typeface="Arial" charset="0"/>
                <a:ea typeface="ヒラギノ角ゴ Pro W3" charset="0"/>
              </a:rPr>
              <a:t>My very eager mother just sent us nine pizzas</a:t>
            </a:r>
          </a:p>
          <a:p>
            <a:pPr marL="628650" lvl="1"/>
            <a:r>
              <a:rPr lang="en-US" sz="1800">
                <a:solidFill>
                  <a:schemeClr val="tx2"/>
                </a:solidFill>
                <a:latin typeface="Arial" charset="0"/>
                <a:ea typeface="ヒラギノ角ゴ Pro W3" charset="0"/>
              </a:rPr>
              <a:t>My very energetic monkey just swung under nine palmtrees</a:t>
            </a:r>
          </a:p>
          <a:p>
            <a:r>
              <a:rPr lang="en-US" sz="2000">
                <a:latin typeface="Arial" charset="0"/>
                <a:ea typeface="ヒラギノ角ゴ Pro W3" charset="0"/>
                <a:cs typeface="ヒラギノ角ゴ Pro W3" charset="0"/>
              </a:rPr>
              <a:t>Extra credit on mid-term exam: </a:t>
            </a:r>
          </a:p>
          <a:p>
            <a:pPr marL="628650" lvl="1"/>
            <a:r>
              <a:rPr lang="en-US" sz="1800">
                <a:latin typeface="Arial" charset="0"/>
                <a:ea typeface="ヒラギノ角ゴ Pro W3" charset="0"/>
              </a:rPr>
              <a:t>Come up with a new mnemonic for the first </a:t>
            </a:r>
            <a:r>
              <a:rPr lang="en-US" sz="1800" u="sng">
                <a:latin typeface="Arial" charset="0"/>
                <a:ea typeface="ヒラギノ角ゴ Pro W3" charset="0"/>
              </a:rPr>
              <a:t>eight</a:t>
            </a:r>
            <a:r>
              <a:rPr lang="en-US" sz="1800">
                <a:latin typeface="Arial" charset="0"/>
                <a:ea typeface="ヒラギノ角ゴ Pro W3" charset="0"/>
              </a:rPr>
              <a:t> planets.   (Prepare ahead of time).  I</a:t>
            </a:r>
            <a:r>
              <a:rPr lang="ja-JP" altLang="en-US" sz="1800">
                <a:latin typeface="Arial" charset="0"/>
                <a:ea typeface="ヒラギノ角ゴ Pro W3" charset="0"/>
              </a:rPr>
              <a:t>’</a:t>
            </a:r>
            <a:r>
              <a:rPr lang="en-US" sz="1800">
                <a:latin typeface="Arial" charset="0"/>
                <a:ea typeface="ヒラギノ角ゴ Pro W3" charset="0"/>
              </a:rPr>
              <a:t>ll post them all on web, and we</a:t>
            </a:r>
            <a:r>
              <a:rPr lang="ja-JP" altLang="en-US" sz="1800">
                <a:latin typeface="Arial" charset="0"/>
                <a:ea typeface="ヒラギノ角ゴ Pro W3" charset="0"/>
              </a:rPr>
              <a:t>’</a:t>
            </a:r>
            <a:r>
              <a:rPr lang="en-US" sz="1800">
                <a:latin typeface="Arial" charset="0"/>
                <a:ea typeface="ヒラギノ角ゴ Pro W3" charset="0"/>
              </a:rPr>
              <a:t>ll vote on the best.</a:t>
            </a:r>
          </a:p>
          <a:p>
            <a:pPr marL="628650" lvl="1"/>
            <a:r>
              <a:rPr lang="en-US" sz="1800">
                <a:latin typeface="Arial" charset="0"/>
                <a:ea typeface="ヒラギノ角ゴ Pro W3" charset="0"/>
              </a:rPr>
              <a:t>Can start at either closest (Mercury) or farthest (Neptune) from Sun.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VideoTemplate">
  <a:themeElements>
    <a:clrScheme name="">
      <a:dk1>
        <a:srgbClr val="000000"/>
      </a:dk1>
      <a:lt1>
        <a:srgbClr val="FFFFFF"/>
      </a:lt1>
      <a:dk2>
        <a:srgbClr val="8901F3"/>
      </a:dk2>
      <a:lt2>
        <a:srgbClr val="FFCD7F"/>
      </a:lt2>
      <a:accent1>
        <a:srgbClr val="A8C2FF"/>
      </a:accent1>
      <a:accent2>
        <a:srgbClr val="7AFF7A"/>
      </a:accent2>
      <a:accent3>
        <a:srgbClr val="C4AAF8"/>
      </a:accent3>
      <a:accent4>
        <a:srgbClr val="DADADA"/>
      </a:accent4>
      <a:accent5>
        <a:srgbClr val="D1DDFF"/>
      </a:accent5>
      <a:accent6>
        <a:srgbClr val="6EE76E"/>
      </a:accent6>
      <a:hlink>
        <a:srgbClr val="FFA3B3"/>
      </a:hlink>
      <a:folHlink>
        <a:srgbClr val="CECECE"/>
      </a:folHlink>
    </a:clrScheme>
    <a:fontScheme name="Video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Video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deo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deo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deo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deo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deo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deo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Home HD:WORK:UCSC AO course spring 2002:VideoTemplate.ppt</Template>
  <TotalTime>3460</TotalTime>
  <Words>2636</Words>
  <Application>Microsoft Macintosh PowerPoint</Application>
  <PresentationFormat>On-screen Show (4:3)</PresentationFormat>
  <Paragraphs>392</Paragraphs>
  <Slides>60</Slides>
  <Notes>53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7" baseType="lpstr">
      <vt:lpstr>Times</vt:lpstr>
      <vt:lpstr>ヒラギノ角ゴ Pro W3</vt:lpstr>
      <vt:lpstr>Arial</vt:lpstr>
      <vt:lpstr>Helvetica</vt:lpstr>
      <vt:lpstr>Palatino</vt:lpstr>
      <vt:lpstr>Times New Roman</vt:lpstr>
      <vt:lpstr>VideoTemplate</vt:lpstr>
      <vt:lpstr>Astro 18: Planets and Planetary Systems Lecture 1: Overview</vt:lpstr>
      <vt:lpstr>Outline of this lecture</vt:lpstr>
      <vt:lpstr>Two main topics for course:</vt:lpstr>
      <vt:lpstr>Total eclipse of the moon the night of April 14th-15th  (!)</vt:lpstr>
      <vt:lpstr>First…</vt:lpstr>
      <vt:lpstr>Our Own Solar System</vt:lpstr>
      <vt:lpstr>Sub-categories of planets</vt:lpstr>
      <vt:lpstr>Status of (poor old) Pluto?</vt:lpstr>
      <vt:lpstr>How to remember order of planets?</vt:lpstr>
      <vt:lpstr>More Solar System inhabitants</vt:lpstr>
      <vt:lpstr>Relative sizes of the Planets </vt:lpstr>
      <vt:lpstr>Sizes compared with the Sun (!)</vt:lpstr>
      <vt:lpstr>Distances in the Solar System take quite a bit of getting used to</vt:lpstr>
      <vt:lpstr>The “Inner Planet” orbits</vt:lpstr>
      <vt:lpstr>Scales within the Solar System:  The Sun and the Earth</vt:lpstr>
      <vt:lpstr>Scales within the Solar System:  The Sun and the Earth</vt:lpstr>
      <vt:lpstr>Scales within the Solar System:  the Outer Planets</vt:lpstr>
      <vt:lpstr>Scales within the Solar System:  the Outer Planets</vt:lpstr>
      <vt:lpstr>The Moral of the Tale</vt:lpstr>
      <vt:lpstr>Now a flash tour of the Solar System</vt:lpstr>
      <vt:lpstr>Mercury from Messenger spacecraft: lots of craters, major fault lines/cliffs</vt:lpstr>
      <vt:lpstr>Venus: dense atmosphere, volcanoes, hot surface</vt:lpstr>
      <vt:lpstr>Huge volcanoes on Venus</vt:lpstr>
      <vt:lpstr>Earth: In the Habitable Zone</vt:lpstr>
      <vt:lpstr>Mars: Not very hospitable right now</vt:lpstr>
      <vt:lpstr>Mars: one piece of evidence  for liquid water in the past</vt:lpstr>
      <vt:lpstr>All four Giant Planets have rings! Where did rings come from?</vt:lpstr>
      <vt:lpstr>Jupiter</vt:lpstr>
      <vt:lpstr>Saturn seen by the Cassini spacecraft</vt:lpstr>
      <vt:lpstr>Saturn’s rings from Cassini, cont’d</vt:lpstr>
      <vt:lpstr>Gas Giants: Uranus and its rings</vt:lpstr>
      <vt:lpstr>Gas Giants: Neptune in visible light</vt:lpstr>
      <vt:lpstr>Pluto</vt:lpstr>
      <vt:lpstr>Two Pluto-like objects were just discovered way beyond Pluto’s orbit</vt:lpstr>
      <vt:lpstr>Extrasolar Planetary Systems: Planets around other stars</vt:lpstr>
      <vt:lpstr>Many tens of extrasolar planets have been imaged directly</vt:lpstr>
      <vt:lpstr>PowerPoint Presentation</vt:lpstr>
      <vt:lpstr>Goals of course</vt:lpstr>
      <vt:lpstr>Tools we will use</vt:lpstr>
      <vt:lpstr>How people learn</vt:lpstr>
      <vt:lpstr>Concepts vs. plugging in numbers</vt:lpstr>
      <vt:lpstr>Elements of the course</vt:lpstr>
      <vt:lpstr>Textbook</vt:lpstr>
      <vt:lpstr>Three class websites</vt:lpstr>
      <vt:lpstr>Office hours, sections</vt:lpstr>
      <vt:lpstr>Reading assignments will be more important than in most science courses</vt:lpstr>
      <vt:lpstr>Lectures will discuss underlying concepts, key points, difficult areas</vt:lpstr>
      <vt:lpstr>Homeworks due each week</vt:lpstr>
      <vt:lpstr>Sections, Stargazing</vt:lpstr>
      <vt:lpstr>We plan a field trip to Lick Observatory on Mt. Hamilton</vt:lpstr>
      <vt:lpstr>Class Projects will play an important role</vt:lpstr>
      <vt:lpstr>Grading and exams</vt:lpstr>
      <vt:lpstr>Classroom Etiquette</vt:lpstr>
      <vt:lpstr>Guidelines for Assignments</vt:lpstr>
      <vt:lpstr>Academic Integrity</vt:lpstr>
      <vt:lpstr>To enroll in the course if you are not already enrolled</vt:lpstr>
      <vt:lpstr>Reading: Due Tuesday</vt:lpstr>
      <vt:lpstr>First Homework Assignment</vt:lpstr>
      <vt:lpstr>Strike Wed and Thurs this week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Astro18 Lecture 1</dc:title>
  <dc:creator>Claire Max</dc:creator>
  <cp:keywords/>
  <cp:lastModifiedBy>Claire Max</cp:lastModifiedBy>
  <cp:revision>372</cp:revision>
  <cp:lastPrinted>2014-04-01T03:17:53Z</cp:lastPrinted>
  <dcterms:created xsi:type="dcterms:W3CDTF">2010-09-22T23:48:32Z</dcterms:created>
  <dcterms:modified xsi:type="dcterms:W3CDTF">2014-04-01T05:38:11Z</dcterms:modified>
</cp:coreProperties>
</file>